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68" r:id="rId6"/>
    <p:sldId id="273" r:id="rId7"/>
    <p:sldId id="277" r:id="rId8"/>
    <p:sldId id="295" r:id="rId9"/>
    <p:sldId id="297" r:id="rId10"/>
    <p:sldId id="298" r:id="rId11"/>
    <p:sldId id="290" r:id="rId12"/>
    <p:sldId id="292" r:id="rId13"/>
    <p:sldId id="269" r:id="rId14"/>
    <p:sldId id="276" r:id="rId15"/>
    <p:sldId id="300" r:id="rId16"/>
    <p:sldId id="302" r:id="rId17"/>
    <p:sldId id="301" r:id="rId18"/>
    <p:sldId id="299" r:id="rId19"/>
    <p:sldId id="279" r:id="rId20"/>
    <p:sldId id="303" r:id="rId21"/>
    <p:sldId id="304" r:id="rId22"/>
    <p:sldId id="305" r:id="rId23"/>
    <p:sldId id="306" r:id="rId24"/>
    <p:sldId id="261" r:id="rId25"/>
    <p:sldId id="260" r:id="rId26"/>
    <p:sldId id="259" r:id="rId27"/>
    <p:sldId id="263" r:id="rId28"/>
    <p:sldId id="288" r:id="rId29"/>
    <p:sldId id="28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AEAEA"/>
    <a:srgbClr val="FFFFCC"/>
    <a:srgbClr val="FFFFFF"/>
    <a:srgbClr val="DDDDDD"/>
    <a:srgbClr val="CCCCFF"/>
    <a:srgbClr val="CCFFFF"/>
    <a:srgbClr val="CC99FF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42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6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2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8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5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43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1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6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43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1273-BAFF-4C01-8BFC-DE90AB3E51AC}" type="datetimeFigureOut">
              <a:rPr lang="pl-PL" smtClean="0"/>
              <a:t>2017-02-13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CD9E-47BB-4121-BC07-CD543CDCE7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7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8618" y="2060848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000066"/>
                </a:solidFill>
              </a:rPr>
              <a:t>Reforma edukacji</a:t>
            </a:r>
            <a:endParaRPr lang="pl-PL" b="1" dirty="0">
              <a:solidFill>
                <a:srgbClr val="00006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4418" y="3717032"/>
            <a:ext cx="6400800" cy="17526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0066"/>
                </a:solidFill>
              </a:rPr>
              <a:t>Spotkanie z rodzicami uczniów szkół podstawowych i gimnazjów</a:t>
            </a:r>
          </a:p>
          <a:p>
            <a:r>
              <a:rPr lang="pl-PL" u="sng" dirty="0" smtClean="0">
                <a:solidFill>
                  <a:srgbClr val="000066"/>
                </a:solidFill>
              </a:rPr>
              <a:t>Mikołów  9 lutego 2017 r.</a:t>
            </a:r>
            <a:endParaRPr lang="pl-PL" u="sng" dirty="0">
              <a:solidFill>
                <a:srgbClr val="000066"/>
              </a:solidFill>
            </a:endParaRPr>
          </a:p>
        </p:txBody>
      </p:sp>
      <p:pic>
        <p:nvPicPr>
          <p:cNvPr id="1026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9634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195736" y="404664"/>
            <a:ext cx="4464496" cy="1008112"/>
          </a:xfrm>
          <a:prstGeom prst="ellipse">
            <a:avLst/>
          </a:prstGeom>
          <a:solidFill>
            <a:srgbClr val="CCFFFF"/>
          </a:solidFill>
          <a:ln w="25400">
            <a:solidFill>
              <a:srgbClr val="000066"/>
            </a:solidFill>
          </a:ln>
          <a:effectLst>
            <a:innerShdw blurRad="279400" dist="5969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783846" y="6163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66"/>
                </a:solidFill>
              </a:rPr>
              <a:t>ZESPOŁY SZKÓŁ</a:t>
            </a:r>
            <a:endParaRPr lang="pl-PL" sz="3200" b="1" dirty="0">
              <a:solidFill>
                <a:srgbClr val="000066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51520" y="1988840"/>
            <a:ext cx="2088232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451192" y="4353090"/>
            <a:ext cx="1728192" cy="2018077"/>
          </a:xfrm>
          <a:prstGeom prst="roundRect">
            <a:avLst/>
          </a:prstGeom>
          <a:solidFill>
            <a:srgbClr val="FFFFFF"/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15188" y="2203847"/>
            <a:ext cx="17608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szkoła podstawowa </a:t>
            </a:r>
            <a:br>
              <a:rPr lang="pl-PL" sz="2300" b="1" dirty="0" smtClean="0">
                <a:solidFill>
                  <a:srgbClr val="000066"/>
                </a:solidFill>
              </a:rPr>
            </a:br>
            <a:r>
              <a:rPr lang="pl-PL" sz="2300" b="1" dirty="0" smtClean="0">
                <a:solidFill>
                  <a:srgbClr val="000066"/>
                </a:solidFill>
              </a:rPr>
              <a:t>i gimnazjum </a:t>
            </a:r>
            <a:endParaRPr lang="pl-PL" sz="2300" b="1" dirty="0">
              <a:solidFill>
                <a:srgbClr val="000066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2489188" y="1988840"/>
            <a:ext cx="2088232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4748933" y="1988840"/>
            <a:ext cx="2088232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960898" y="1988840"/>
            <a:ext cx="2088232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724448" y="2136919"/>
            <a:ext cx="16795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gimnazjum </a:t>
            </a:r>
            <a:br>
              <a:rPr lang="pl-PL" sz="2300" b="1" dirty="0" smtClean="0">
                <a:solidFill>
                  <a:srgbClr val="000066"/>
                </a:solidFill>
              </a:rPr>
            </a:br>
            <a:r>
              <a:rPr lang="pl-PL" sz="2300" b="1" dirty="0" smtClean="0">
                <a:solidFill>
                  <a:srgbClr val="000066"/>
                </a:solidFill>
              </a:rPr>
              <a:t>i liceum </a:t>
            </a:r>
            <a:r>
              <a:rPr lang="pl-PL" sz="2300" b="1" dirty="0" err="1" smtClean="0">
                <a:solidFill>
                  <a:srgbClr val="000066"/>
                </a:solidFill>
              </a:rPr>
              <a:t>ogólnok</a:t>
            </a:r>
            <a:r>
              <a:rPr lang="pl-PL" sz="2300" b="1" dirty="0" smtClean="0">
                <a:solidFill>
                  <a:srgbClr val="000066"/>
                </a:solidFill>
              </a:rPr>
              <a:t>.</a:t>
            </a:r>
            <a:endParaRPr lang="pl-PL" sz="2300" b="1" dirty="0">
              <a:solidFill>
                <a:srgbClr val="000066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932040" y="2280791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>
                <a:solidFill>
                  <a:srgbClr val="000066"/>
                </a:solidFill>
              </a:rPr>
              <a:t>gimnazjum </a:t>
            </a:r>
            <a:br>
              <a:rPr lang="pl-PL" sz="2300" b="1" dirty="0">
                <a:solidFill>
                  <a:srgbClr val="000066"/>
                </a:solidFill>
              </a:rPr>
            </a:br>
            <a:r>
              <a:rPr lang="pl-PL" sz="2300" b="1" dirty="0">
                <a:solidFill>
                  <a:srgbClr val="000066"/>
                </a:solidFill>
              </a:rPr>
              <a:t>i </a:t>
            </a:r>
            <a:r>
              <a:rPr lang="pl-PL" sz="2300" b="1" dirty="0" smtClean="0">
                <a:solidFill>
                  <a:srgbClr val="000066"/>
                </a:solidFill>
              </a:rPr>
              <a:t>technikum</a:t>
            </a:r>
            <a:endParaRPr lang="pl-PL" sz="2300" b="1" dirty="0">
              <a:solidFill>
                <a:srgbClr val="000066"/>
              </a:solidFill>
            </a:endParaRPr>
          </a:p>
          <a:p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140918" y="2140238"/>
            <a:ext cx="17281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b="1" dirty="0">
                <a:solidFill>
                  <a:srgbClr val="000066"/>
                </a:solidFill>
              </a:rPr>
              <a:t>gimnazjum </a:t>
            </a:r>
            <a:br>
              <a:rPr lang="pl-PL" sz="2300" b="1" dirty="0">
                <a:solidFill>
                  <a:srgbClr val="000066"/>
                </a:solidFill>
              </a:rPr>
            </a:br>
            <a:r>
              <a:rPr lang="pl-PL" sz="2300" b="1" dirty="0">
                <a:solidFill>
                  <a:srgbClr val="000066"/>
                </a:solidFill>
              </a:rPr>
              <a:t>i </a:t>
            </a:r>
            <a:r>
              <a:rPr lang="pl-PL" sz="2300" b="1" dirty="0" smtClean="0">
                <a:solidFill>
                  <a:srgbClr val="000066"/>
                </a:solidFill>
              </a:rPr>
              <a:t>zasadnicza szkoła zaw.</a:t>
            </a:r>
            <a:endParaRPr lang="pl-PL" sz="2300" b="1" dirty="0">
              <a:solidFill>
                <a:srgbClr val="000066"/>
              </a:solidFill>
            </a:endParaRPr>
          </a:p>
          <a:p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51192" y="4608075"/>
            <a:ext cx="1744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u="sng" dirty="0" smtClean="0">
                <a:solidFill>
                  <a:srgbClr val="000066"/>
                </a:solidFill>
              </a:rPr>
              <a:t>1.09.2017r.</a:t>
            </a:r>
          </a:p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8-letnia szkoła podstawowa</a:t>
            </a:r>
            <a:endParaRPr lang="pl-PL" sz="2300" b="1" dirty="0">
              <a:solidFill>
                <a:srgbClr val="000066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2680341" y="4353090"/>
            <a:ext cx="1728192" cy="2018077"/>
          </a:xfrm>
          <a:prstGeom prst="roundRect">
            <a:avLst/>
          </a:prstGeom>
          <a:solidFill>
            <a:srgbClr val="FFFFFF"/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300" b="1" u="sng" dirty="0" smtClean="0">
                <a:solidFill>
                  <a:srgbClr val="000066"/>
                </a:solidFill>
              </a:rPr>
              <a:t>1.09.2019r</a:t>
            </a:r>
            <a:r>
              <a:rPr lang="pl-PL" sz="2300" b="1" u="sng" dirty="0">
                <a:solidFill>
                  <a:srgbClr val="000066"/>
                </a:solidFill>
              </a:rPr>
              <a:t>.</a:t>
            </a:r>
          </a:p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4-letnie liceum </a:t>
            </a:r>
            <a:r>
              <a:rPr lang="pl-PL" sz="2300" b="1" dirty="0" err="1" smtClean="0">
                <a:solidFill>
                  <a:srgbClr val="000066"/>
                </a:solidFill>
              </a:rPr>
              <a:t>ogólnok</a:t>
            </a:r>
            <a:r>
              <a:rPr lang="pl-PL" sz="2300" b="1" dirty="0" smtClean="0">
                <a:solidFill>
                  <a:srgbClr val="000066"/>
                </a:solidFill>
              </a:rPr>
              <a:t>.</a:t>
            </a:r>
            <a:endParaRPr lang="pl-PL" sz="2300" b="1" dirty="0">
              <a:solidFill>
                <a:srgbClr val="000066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932040" y="4353088"/>
            <a:ext cx="1728192" cy="2018077"/>
          </a:xfrm>
          <a:prstGeom prst="roundRect">
            <a:avLst/>
          </a:prstGeom>
          <a:solidFill>
            <a:srgbClr val="FFFFFF"/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300" b="1" dirty="0">
              <a:solidFill>
                <a:srgbClr val="000066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7221132" y="4353090"/>
            <a:ext cx="1728192" cy="2018077"/>
          </a:xfrm>
          <a:prstGeom prst="roundRect">
            <a:avLst/>
          </a:prstGeom>
          <a:solidFill>
            <a:srgbClr val="FFFFFF"/>
          </a:solidFill>
          <a:effectLst>
            <a:outerShdw blurRad="2540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5076056" y="4608075"/>
            <a:ext cx="15841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u="sng" dirty="0">
                <a:solidFill>
                  <a:srgbClr val="000066"/>
                </a:solidFill>
              </a:rPr>
              <a:t>1.09.2019r.</a:t>
            </a:r>
          </a:p>
          <a:p>
            <a:pPr algn="ctr"/>
            <a:r>
              <a:rPr lang="pl-PL" sz="2300" b="1" dirty="0">
                <a:solidFill>
                  <a:srgbClr val="000066"/>
                </a:solidFill>
              </a:rPr>
              <a:t>5-letnie technikum</a:t>
            </a:r>
            <a:endParaRPr lang="pl-PL" sz="23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7308304" y="4608075"/>
            <a:ext cx="15608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u="sng" dirty="0" smtClean="0">
                <a:solidFill>
                  <a:srgbClr val="000066"/>
                </a:solidFill>
              </a:rPr>
              <a:t>1.09.2017r</a:t>
            </a:r>
            <a:r>
              <a:rPr lang="pl-PL" sz="2300" b="1" u="sng" dirty="0">
                <a:solidFill>
                  <a:srgbClr val="000066"/>
                </a:solidFill>
              </a:rPr>
              <a:t>.</a:t>
            </a:r>
          </a:p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szkoła branżowa I stopnia</a:t>
            </a:r>
            <a:endParaRPr lang="pl-PL" sz="2300" dirty="0"/>
          </a:p>
        </p:txBody>
      </p:sp>
      <p:cxnSp>
        <p:nvCxnSpPr>
          <p:cNvPr id="30" name="Łącznik prostoliniowy 29"/>
          <p:cNvCxnSpPr/>
          <p:nvPr/>
        </p:nvCxnSpPr>
        <p:spPr>
          <a:xfrm>
            <a:off x="4414597" y="1412776"/>
            <a:ext cx="0" cy="216024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>
            <a:off x="1295635" y="1628800"/>
            <a:ext cx="6789593" cy="0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>
            <a:endCxn id="6" idx="0"/>
          </p:cNvCxnSpPr>
          <p:nvPr/>
        </p:nvCxnSpPr>
        <p:spPr>
          <a:xfrm>
            <a:off x="1295635" y="1628800"/>
            <a:ext cx="1" cy="360040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endCxn id="16" idx="0"/>
          </p:cNvCxnSpPr>
          <p:nvPr/>
        </p:nvCxnSpPr>
        <p:spPr>
          <a:xfrm>
            <a:off x="3533304" y="1628800"/>
            <a:ext cx="0" cy="360040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>
            <a:endCxn id="17" idx="0"/>
          </p:cNvCxnSpPr>
          <p:nvPr/>
        </p:nvCxnSpPr>
        <p:spPr>
          <a:xfrm>
            <a:off x="5793049" y="1628800"/>
            <a:ext cx="0" cy="360040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>
            <a:off x="8085228" y="1628800"/>
            <a:ext cx="0" cy="360040"/>
          </a:xfrm>
          <a:prstGeom prst="line">
            <a:avLst/>
          </a:prstGeom>
          <a:ln w="508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6" idx="2"/>
          </p:cNvCxnSpPr>
          <p:nvPr/>
        </p:nvCxnSpPr>
        <p:spPr>
          <a:xfrm flipH="1">
            <a:off x="1294811" y="3645024"/>
            <a:ext cx="825" cy="708066"/>
          </a:xfrm>
          <a:prstGeom prst="straightConnector1">
            <a:avLst/>
          </a:prstGeom>
          <a:ln w="254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stCxn id="16" idx="2"/>
            <a:endCxn id="24" idx="0"/>
          </p:cNvCxnSpPr>
          <p:nvPr/>
        </p:nvCxnSpPr>
        <p:spPr>
          <a:xfrm>
            <a:off x="3533304" y="3645024"/>
            <a:ext cx="11133" cy="708066"/>
          </a:xfrm>
          <a:prstGeom prst="straightConnector1">
            <a:avLst/>
          </a:prstGeom>
          <a:ln w="254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>
            <a:stCxn id="17" idx="2"/>
            <a:endCxn id="25" idx="0"/>
          </p:cNvCxnSpPr>
          <p:nvPr/>
        </p:nvCxnSpPr>
        <p:spPr>
          <a:xfrm>
            <a:off x="5793049" y="3645024"/>
            <a:ext cx="3087" cy="708064"/>
          </a:xfrm>
          <a:prstGeom prst="straightConnector1">
            <a:avLst/>
          </a:prstGeom>
          <a:ln w="254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>
            <a:stCxn id="18" idx="2"/>
          </p:cNvCxnSpPr>
          <p:nvPr/>
        </p:nvCxnSpPr>
        <p:spPr>
          <a:xfrm>
            <a:off x="8005014" y="3645024"/>
            <a:ext cx="0" cy="708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8" y="1484785"/>
            <a:ext cx="8229600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Gimnazjum </a:t>
            </a:r>
            <a:r>
              <a:rPr lang="pl-PL" sz="2400" b="1" dirty="0">
                <a:solidFill>
                  <a:srgbClr val="002060"/>
                </a:solidFill>
              </a:rPr>
              <a:t>dwujęzyczne lub gimnazjum ogólnodostępne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>z </a:t>
            </a:r>
            <a:r>
              <a:rPr lang="pl-PL" sz="2400" b="1" dirty="0">
                <a:solidFill>
                  <a:srgbClr val="002060"/>
                </a:solidFill>
              </a:rPr>
              <a:t>oddziałami dwujęzycznymi można</a:t>
            </a:r>
            <a:r>
              <a:rPr lang="pl-PL" sz="2400" dirty="0">
                <a:solidFill>
                  <a:srgbClr val="002060"/>
                </a:solidFill>
              </a:rPr>
              <a:t>: </a:t>
            </a:r>
            <a:endParaRPr lang="pl-PL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24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</a:rPr>
              <a:t>szkoła podstawowa </a:t>
            </a:r>
            <a:r>
              <a:rPr lang="pl-PL" sz="2000" dirty="0" smtClean="0">
                <a:solidFill>
                  <a:srgbClr val="002060"/>
                </a:solidFill>
              </a:rPr>
              <a:t>nie może być szkołą dwujęzyczną, w szkołach tych </a:t>
            </a:r>
            <a:r>
              <a:rPr lang="pl-PL" sz="2000" b="1" dirty="0" smtClean="0">
                <a:solidFill>
                  <a:srgbClr val="002060"/>
                </a:solidFill>
              </a:rPr>
              <a:t>mogą </a:t>
            </a:r>
            <a:r>
              <a:rPr lang="pl-PL" sz="2000" b="1" dirty="0">
                <a:solidFill>
                  <a:srgbClr val="002060"/>
                </a:solidFill>
              </a:rPr>
              <a:t>być tworzone oddziały dwujęzyczne dla klas VII i </a:t>
            </a:r>
            <a:r>
              <a:rPr lang="pl-PL" sz="2000" b="1" dirty="0" smtClean="0">
                <a:solidFill>
                  <a:srgbClr val="002060"/>
                </a:solidFill>
              </a:rPr>
              <a:t>VIII</a:t>
            </a:r>
          </a:p>
          <a:p>
            <a:pPr marL="0" indent="0" algn="just">
              <a:buNone/>
            </a:pPr>
            <a:endParaRPr lang="pl-PL" sz="1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002060"/>
                </a:solidFill>
              </a:rPr>
              <a:t>dla </a:t>
            </a:r>
            <a:r>
              <a:rPr lang="pl-PL" sz="2000" b="1" dirty="0">
                <a:solidFill>
                  <a:srgbClr val="002060"/>
                </a:solidFill>
              </a:rPr>
              <a:t>szkół dwujęzycznych </a:t>
            </a:r>
            <a:r>
              <a:rPr lang="pl-PL" sz="2000" i="1" dirty="0">
                <a:solidFill>
                  <a:srgbClr val="002060"/>
                </a:solidFill>
              </a:rPr>
              <a:t>(wszystkie oddziały dwujęzyczne)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i </a:t>
            </a:r>
            <a:r>
              <a:rPr lang="pl-PL" sz="2000" b="1" dirty="0">
                <a:solidFill>
                  <a:srgbClr val="002060"/>
                </a:solidFill>
              </a:rPr>
              <a:t>oddziałów dwujęzycznych w szkołach ogólnodostępnych organ prowadzący nie określa </a:t>
            </a:r>
            <a:r>
              <a:rPr lang="pl-PL" sz="2000" b="1" dirty="0" smtClean="0">
                <a:solidFill>
                  <a:srgbClr val="002060"/>
                </a:solidFill>
              </a:rPr>
              <a:t>obwodów  </a:t>
            </a:r>
            <a:endParaRPr lang="pl-PL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algn="just"/>
            <a:endParaRPr lang="pl-PL" sz="4000" dirty="0" smtClean="0">
              <a:solidFill>
                <a:srgbClr val="002060"/>
              </a:solidFill>
            </a:endParaRPr>
          </a:p>
          <a:p>
            <a:pPr algn="just"/>
            <a:endParaRPr lang="pl-PL" sz="4000" dirty="0">
              <a:solidFill>
                <a:srgbClr val="002060"/>
              </a:solidFill>
            </a:endParaRPr>
          </a:p>
          <a:p>
            <a:pPr algn="just"/>
            <a:endParaRPr lang="pl-PL" sz="4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2905" y="2336396"/>
            <a:ext cx="2448272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35041" y="2336396"/>
            <a:ext cx="2448272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155208" y="2318661"/>
            <a:ext cx="2448272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02905" y="242088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66"/>
                </a:solidFill>
              </a:rPr>
              <a:t>przekształcić </a:t>
            </a:r>
            <a:br>
              <a:rPr lang="pl-PL" sz="2000" b="1" dirty="0" smtClean="0">
                <a:solidFill>
                  <a:srgbClr val="000066"/>
                </a:solidFill>
              </a:rPr>
            </a:br>
            <a:r>
              <a:rPr lang="pl-PL" sz="2000" b="1" u="sng" dirty="0" smtClean="0">
                <a:solidFill>
                  <a:srgbClr val="000066"/>
                </a:solidFill>
              </a:rPr>
              <a:t>w szkoły ogólnodostępne </a:t>
            </a:r>
            <a:r>
              <a:rPr lang="pl-PL" sz="2000" b="1" dirty="0" smtClean="0">
                <a:solidFill>
                  <a:srgbClr val="000066"/>
                </a:solidFill>
              </a:rPr>
              <a:t>lub włączyć do nich </a:t>
            </a:r>
          </a:p>
          <a:p>
            <a:pPr algn="ctr"/>
            <a:r>
              <a:rPr lang="pl-PL" sz="2000" b="1" dirty="0" smtClean="0">
                <a:solidFill>
                  <a:srgbClr val="000066"/>
                </a:solidFill>
              </a:rPr>
              <a:t>(SP, LO, T)</a:t>
            </a:r>
            <a:endParaRPr lang="pl-PL" sz="2000" b="1" dirty="0">
              <a:solidFill>
                <a:srgbClr val="000066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77265" y="2412479"/>
            <a:ext cx="259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66"/>
                </a:solidFill>
              </a:rPr>
              <a:t>przekształcić </a:t>
            </a:r>
            <a:br>
              <a:rPr lang="pl-PL" sz="2000" b="1" dirty="0" smtClean="0">
                <a:solidFill>
                  <a:srgbClr val="000066"/>
                </a:solidFill>
              </a:rPr>
            </a:br>
            <a:r>
              <a:rPr lang="pl-PL" sz="2000" b="1" dirty="0" smtClean="0">
                <a:solidFill>
                  <a:srgbClr val="000066"/>
                </a:solidFill>
              </a:rPr>
              <a:t>w </a:t>
            </a:r>
            <a:r>
              <a:rPr lang="pl-PL" sz="2000" b="1" u="sng" dirty="0" smtClean="0">
                <a:solidFill>
                  <a:srgbClr val="000066"/>
                </a:solidFill>
              </a:rPr>
              <a:t>szkoły z oddziałami dwujęzycznymi </a:t>
            </a:r>
            <a:r>
              <a:rPr lang="pl-PL" sz="2000" b="1" dirty="0" smtClean="0">
                <a:solidFill>
                  <a:srgbClr val="000066"/>
                </a:solidFill>
              </a:rPr>
              <a:t>lub włączyć do nich </a:t>
            </a:r>
            <a:br>
              <a:rPr lang="pl-PL" sz="2000" b="1" dirty="0" smtClean="0">
                <a:solidFill>
                  <a:srgbClr val="000066"/>
                </a:solidFill>
              </a:rPr>
            </a:br>
            <a:r>
              <a:rPr lang="pl-PL" sz="2000" b="1" dirty="0" smtClean="0">
                <a:solidFill>
                  <a:srgbClr val="000066"/>
                </a:solidFill>
              </a:rPr>
              <a:t>(SP, LO, T)</a:t>
            </a:r>
            <a:endParaRPr lang="pl-PL" sz="2000" b="1" dirty="0">
              <a:solidFill>
                <a:srgbClr val="0000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86963" y="242088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0066"/>
                </a:solidFill>
              </a:rPr>
              <a:t>przekształcić </a:t>
            </a:r>
            <a:br>
              <a:rPr lang="pl-PL" sz="2000" b="1" dirty="0" smtClean="0">
                <a:solidFill>
                  <a:srgbClr val="000066"/>
                </a:solidFill>
              </a:rPr>
            </a:br>
            <a:r>
              <a:rPr lang="pl-PL" sz="2000" b="1" dirty="0" smtClean="0">
                <a:solidFill>
                  <a:srgbClr val="000066"/>
                </a:solidFill>
              </a:rPr>
              <a:t>w szkołę dwujęzyczną lub włączyć do niej</a:t>
            </a:r>
          </a:p>
          <a:p>
            <a:pPr algn="ctr"/>
            <a:r>
              <a:rPr lang="pl-PL" sz="2000" b="1" dirty="0" smtClean="0">
                <a:solidFill>
                  <a:srgbClr val="000066"/>
                </a:solidFill>
              </a:rPr>
              <a:t>(LO, T)</a:t>
            </a:r>
            <a:endParaRPr lang="pl-PL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8" y="1484785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4200" b="1" dirty="0">
                <a:solidFill>
                  <a:srgbClr val="002060"/>
                </a:solidFill>
              </a:rPr>
              <a:t>Na rok szkolny 2017/2018 </a:t>
            </a:r>
            <a:r>
              <a:rPr lang="pl-PL" sz="4200" dirty="0">
                <a:solidFill>
                  <a:srgbClr val="002060"/>
                </a:solidFill>
              </a:rPr>
              <a:t>przeprowadza się postępowanie rekrutacyjne </a:t>
            </a:r>
            <a:r>
              <a:rPr lang="pl-PL" sz="4200" b="1" dirty="0">
                <a:solidFill>
                  <a:srgbClr val="002060"/>
                </a:solidFill>
              </a:rPr>
              <a:t>do oddziału dwujęzycznego utworzonego w klasie VII ośmioletniej szkoły </a:t>
            </a:r>
            <a:r>
              <a:rPr lang="pl-PL" sz="4200" b="1" dirty="0" smtClean="0">
                <a:solidFill>
                  <a:srgbClr val="002060"/>
                </a:solidFill>
              </a:rPr>
              <a:t>podstawowej</a:t>
            </a:r>
            <a:r>
              <a:rPr lang="pl-PL" sz="4200" dirty="0" smtClean="0">
                <a:solidFill>
                  <a:srgbClr val="002060"/>
                </a:solidFill>
              </a:rPr>
              <a:t>. </a:t>
            </a:r>
            <a:r>
              <a:rPr lang="pl-PL" sz="4200" u="sng" dirty="0" smtClean="0">
                <a:solidFill>
                  <a:srgbClr val="002060"/>
                </a:solidFill>
              </a:rPr>
              <a:t>W </a:t>
            </a:r>
            <a:r>
              <a:rPr lang="pl-PL" sz="4200" u="sng" dirty="0">
                <a:solidFill>
                  <a:srgbClr val="002060"/>
                </a:solidFill>
              </a:rPr>
              <a:t>pierwszej kolejności przyjmuje się uczniów tej szkoły, którzy</a:t>
            </a:r>
            <a:r>
              <a:rPr lang="pl-PL" sz="4200" dirty="0">
                <a:solidFill>
                  <a:srgbClr val="002060"/>
                </a:solidFill>
              </a:rPr>
              <a:t>: </a:t>
            </a:r>
            <a:endParaRPr lang="pl-PL" sz="42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sz="17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4200" dirty="0">
                <a:solidFill>
                  <a:srgbClr val="002060"/>
                </a:solidFill>
              </a:rPr>
              <a:t>1) otrzymali promocję do klasy </a:t>
            </a:r>
            <a:r>
              <a:rPr lang="pl-PL" sz="4200" dirty="0" smtClean="0">
                <a:solidFill>
                  <a:srgbClr val="002060"/>
                </a:solidFill>
              </a:rPr>
              <a:t>VII, </a:t>
            </a:r>
            <a:endParaRPr lang="pl-PL" sz="42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4200" dirty="0">
                <a:solidFill>
                  <a:srgbClr val="002060"/>
                </a:solidFill>
              </a:rPr>
              <a:t>2) uzyskali pozytywny wynik sprawdzianu predyspozycji językowych przeprowadzany na warunkach ustalonych przez radę pedagogiczną. </a:t>
            </a:r>
          </a:p>
          <a:p>
            <a:pPr algn="just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sz="4200" b="1" dirty="0" smtClean="0">
                <a:solidFill>
                  <a:srgbClr val="002060"/>
                </a:solidFill>
              </a:rPr>
              <a:t>w przypadku większej liczby kandydatów I etap postepowania rekrutacyjnego: </a:t>
            </a:r>
            <a:r>
              <a:rPr lang="pl-PL" sz="4200" dirty="0" smtClean="0">
                <a:solidFill>
                  <a:srgbClr val="002060"/>
                </a:solidFill>
              </a:rPr>
              <a:t>wynik </a:t>
            </a:r>
            <a:r>
              <a:rPr lang="pl-PL" sz="4200" dirty="0">
                <a:solidFill>
                  <a:srgbClr val="002060"/>
                </a:solidFill>
              </a:rPr>
              <a:t>sprawdzianu predyspozycji językowych</a:t>
            </a:r>
            <a:r>
              <a:rPr lang="pl-PL" sz="4200" dirty="0" smtClean="0">
                <a:solidFill>
                  <a:srgbClr val="002060"/>
                </a:solidFill>
              </a:rPr>
              <a:t>, świadectwo </a:t>
            </a:r>
            <a:r>
              <a:rPr lang="pl-PL" sz="4200" dirty="0">
                <a:solidFill>
                  <a:srgbClr val="002060"/>
                </a:solidFill>
              </a:rPr>
              <a:t>promocyjne do klasy VII szkoły podstawowej z wyróżnieniem</a:t>
            </a:r>
            <a:endParaRPr lang="pl-PL" sz="42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4200" b="1" dirty="0" smtClean="0">
                <a:solidFill>
                  <a:srgbClr val="002060"/>
                </a:solidFill>
              </a:rPr>
              <a:t>w przypadku równorzędnych ww. wyników i wolnych miejsc (II etap postępowania rekrutacyjnego): </a:t>
            </a:r>
            <a:r>
              <a:rPr lang="pl-PL" sz="4200" dirty="0" smtClean="0">
                <a:solidFill>
                  <a:srgbClr val="002060"/>
                </a:solidFill>
              </a:rPr>
              <a:t>brane pod uwagę kryteria określone </a:t>
            </a:r>
            <a:br>
              <a:rPr lang="pl-PL" sz="4200" dirty="0" smtClean="0">
                <a:solidFill>
                  <a:srgbClr val="002060"/>
                </a:solidFill>
              </a:rPr>
            </a:br>
            <a:r>
              <a:rPr lang="pl-PL" sz="4200" dirty="0" smtClean="0">
                <a:solidFill>
                  <a:srgbClr val="002060"/>
                </a:solidFill>
              </a:rPr>
              <a:t>w art. 131 ust. 2 i 3 ustawy – Prawo oświatowe  </a:t>
            </a:r>
          </a:p>
          <a:p>
            <a:pPr marL="0" indent="0" algn="just"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sz="4200" u="sng" dirty="0" smtClean="0">
                <a:solidFill>
                  <a:srgbClr val="002060"/>
                </a:solidFill>
              </a:rPr>
              <a:t>W </a:t>
            </a:r>
            <a:r>
              <a:rPr lang="pl-PL" sz="4200" u="sng" dirty="0">
                <a:solidFill>
                  <a:srgbClr val="002060"/>
                </a:solidFill>
              </a:rPr>
              <a:t>przypadku wolnych miejsc do oddziałów dwujęzycznych w publicznych szkołach podstawowych </a:t>
            </a:r>
            <a:r>
              <a:rPr lang="pl-PL" sz="4200" dirty="0">
                <a:solidFill>
                  <a:srgbClr val="002060"/>
                </a:solidFill>
              </a:rPr>
              <a:t>na trzecim etapie postępowania rekrutacyjnego, mogą być </a:t>
            </a:r>
            <a:r>
              <a:rPr lang="pl-PL" sz="4200" u="sng" dirty="0">
                <a:solidFill>
                  <a:srgbClr val="002060"/>
                </a:solidFill>
              </a:rPr>
              <a:t>przyjęci kandydaci niebędący uczniami tej szkoły</a:t>
            </a:r>
            <a:r>
              <a:rPr lang="pl-PL" sz="4200" dirty="0">
                <a:solidFill>
                  <a:srgbClr val="002060"/>
                </a:solidFill>
              </a:rPr>
              <a:t>, którzy przystąpili do tego postępowania. </a:t>
            </a:r>
            <a:endParaRPr lang="pl-PL" sz="3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570" y="18864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rgbClr val="000066"/>
                </a:solidFill>
              </a:rPr>
              <a:t>Gimnazjum </a:t>
            </a:r>
            <a:r>
              <a:rPr lang="pl-PL" sz="2000" b="1" dirty="0">
                <a:solidFill>
                  <a:srgbClr val="000066"/>
                </a:solidFill>
              </a:rPr>
              <a:t>sportowe, gimnazjum mistrzostwa sportowego lub gimnazjum ogólnodostępne z oddziałami sportowymi można</a:t>
            </a:r>
            <a:r>
              <a:rPr lang="pl-PL" sz="2000" b="1" dirty="0" smtClean="0">
                <a:solidFill>
                  <a:srgbClr val="000066"/>
                </a:solidFill>
              </a:rPr>
              <a:t>:</a:t>
            </a:r>
          </a:p>
          <a:p>
            <a:pPr marL="0" indent="0" algn="ctr">
              <a:buNone/>
            </a:pPr>
            <a:endParaRPr lang="pl-PL" sz="51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pl-PL" sz="5100" b="1" dirty="0" smtClean="0">
                <a:solidFill>
                  <a:srgbClr val="000066"/>
                </a:solidFill>
              </a:rPr>
              <a:t> </a:t>
            </a:r>
            <a:endParaRPr lang="pl-PL" sz="51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525532" y="1052736"/>
            <a:ext cx="2448272" cy="52839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006730" y="1052736"/>
            <a:ext cx="2448272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525532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przekształcić w:</a:t>
            </a:r>
            <a:endParaRPr lang="pl-PL" sz="2400" b="1" dirty="0">
              <a:solidFill>
                <a:srgbClr val="000066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22754" y="105273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włączyć  do:</a:t>
            </a:r>
            <a:endParaRPr lang="pl-PL" sz="2400" b="1" dirty="0">
              <a:solidFill>
                <a:srgbClr val="000066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435075" y="1872205"/>
            <a:ext cx="3816424" cy="864096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869791" y="198108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SP, LO, T i szkoła branżowa </a:t>
            </a:r>
            <a:br>
              <a:rPr lang="pl-PL" b="1" dirty="0" smtClean="0"/>
            </a:br>
            <a:r>
              <a:rPr lang="pl-PL" b="1" dirty="0" smtClean="0"/>
              <a:t>I stopnia (obwodowe)</a:t>
            </a:r>
            <a:endParaRPr lang="pl-PL" b="1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4402941" y="273630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2494729" y="3073376"/>
            <a:ext cx="3816424" cy="864096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910009" y="316051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sportowe SP, LO, T i szkoła branżowa I stopnia </a:t>
            </a:r>
            <a:endParaRPr lang="pl-PL" b="1" dirty="0"/>
          </a:p>
        </p:txBody>
      </p:sp>
      <p:cxnSp>
        <p:nvCxnSpPr>
          <p:cNvPr id="21" name="Łącznik prosty ze strzałką 20"/>
          <p:cNvCxnSpPr>
            <a:stCxn id="17" idx="4"/>
          </p:cNvCxnSpPr>
          <p:nvPr/>
        </p:nvCxnSpPr>
        <p:spPr>
          <a:xfrm>
            <a:off x="4402941" y="3937472"/>
            <a:ext cx="0" cy="361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2513965" y="4298527"/>
            <a:ext cx="3816424" cy="864096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ze strzałką 23"/>
          <p:cNvCxnSpPr>
            <a:stCxn id="22" idx="4"/>
          </p:cNvCxnSpPr>
          <p:nvPr/>
        </p:nvCxnSpPr>
        <p:spPr>
          <a:xfrm>
            <a:off x="4422177" y="516262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761150" y="4407409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mistrzostwa sportowego SP, LO, T i szkoła branżowa I stopnia </a:t>
            </a:r>
            <a:endParaRPr lang="pl-PL" b="1" dirty="0"/>
          </a:p>
        </p:txBody>
      </p:sp>
      <p:sp>
        <p:nvSpPr>
          <p:cNvPr id="27" name="Elipsa 26"/>
          <p:cNvSpPr/>
          <p:nvPr/>
        </p:nvSpPr>
        <p:spPr>
          <a:xfrm>
            <a:off x="2545125" y="5442656"/>
            <a:ext cx="3816424" cy="1315928"/>
          </a:xfrm>
          <a:prstGeom prst="ellipse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2789886" y="5558255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SP, LO, T i szkoła branżowa </a:t>
            </a:r>
            <a:br>
              <a:rPr lang="pl-PL" b="1" dirty="0" smtClean="0"/>
            </a:br>
            <a:r>
              <a:rPr lang="pl-PL" b="1" dirty="0" smtClean="0"/>
              <a:t>I stopnia z oddziałami sportowymi i mistrzostwa sportowego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078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018" y="1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8" y="1484785"/>
            <a:ext cx="8229600" cy="51411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u="sng" dirty="0" smtClean="0">
                <a:solidFill>
                  <a:srgbClr val="00B050"/>
                </a:solidFill>
              </a:rPr>
              <a:t>W okresie „przejściowym”:</a:t>
            </a:r>
          </a:p>
          <a:p>
            <a:pPr marL="0" indent="0" algn="just">
              <a:buNone/>
            </a:pPr>
            <a:r>
              <a:rPr lang="pl-PL" sz="2200" dirty="0" smtClean="0">
                <a:solidFill>
                  <a:srgbClr val="00B050"/>
                </a:solidFill>
              </a:rPr>
              <a:t>Organ prowadzący publiczną szkołę podstawową może wskazać uczniom niektórych </a:t>
            </a:r>
            <a:r>
              <a:rPr lang="pl-PL" sz="2200" dirty="0">
                <a:solidFill>
                  <a:srgbClr val="00B050"/>
                </a:solidFill>
              </a:rPr>
              <a:t>oddziałów </a:t>
            </a:r>
            <a:r>
              <a:rPr lang="pl-PL" sz="2200" dirty="0" smtClean="0">
                <a:solidFill>
                  <a:srgbClr val="00B050"/>
                </a:solidFill>
              </a:rPr>
              <a:t>klasy III miejsce </a:t>
            </a:r>
            <a:r>
              <a:rPr lang="pl-PL" sz="2200" dirty="0">
                <a:solidFill>
                  <a:srgbClr val="00B050"/>
                </a:solidFill>
              </a:rPr>
              <a:t>realizacji obowiązku szkolnego od klasy IV do VIII, w latach szkolnych 2017/2018–2021/2022, w publicznej szkole </a:t>
            </a:r>
            <a:r>
              <a:rPr lang="pl-PL" sz="2200" dirty="0" smtClean="0">
                <a:solidFill>
                  <a:srgbClr val="00B050"/>
                </a:solidFill>
              </a:rPr>
              <a:t>podstawowej jeżeli:</a:t>
            </a:r>
          </a:p>
          <a:p>
            <a:pPr marL="174625" indent="-174625" algn="just"/>
            <a:r>
              <a:rPr lang="pl-PL" sz="2200" dirty="0" smtClean="0">
                <a:solidFill>
                  <a:srgbClr val="00B050"/>
                </a:solidFill>
              </a:rPr>
              <a:t>w szkole podstawowej aktualnie istniejącej są co najmniej dwa oddziały klasy III</a:t>
            </a:r>
          </a:p>
          <a:p>
            <a:pPr marL="174625" indent="-174625" algn="just"/>
            <a:r>
              <a:rPr lang="pl-PL" sz="2200" dirty="0" smtClean="0">
                <a:solidFill>
                  <a:srgbClr val="00B050"/>
                </a:solidFill>
              </a:rPr>
              <a:t>miejsce realizacji obowiązku szkolnego jest w szkole podstawowej powstałej z przekształcenia gimnazjum</a:t>
            </a:r>
          </a:p>
          <a:p>
            <a:pPr marL="0" indent="0" algn="just">
              <a:buNone/>
            </a:pPr>
            <a:endParaRPr lang="pl-PL" sz="1100" dirty="0" smtClean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i="1" dirty="0" smtClean="0">
                <a:solidFill>
                  <a:srgbClr val="00B050"/>
                </a:solidFill>
              </a:rPr>
              <a:t>uczniowie oddziałów realizujący obowiązek szkolny we wskazanej przez organ prowadzący szkole podstawowej (</a:t>
            </a:r>
            <a:r>
              <a:rPr lang="pl-PL" sz="2200" i="1" u="sng" dirty="0" smtClean="0">
                <a:solidFill>
                  <a:srgbClr val="00B050"/>
                </a:solidFill>
              </a:rPr>
              <a:t>powstałej z przekształcenia gimnazjum</a:t>
            </a:r>
            <a:r>
              <a:rPr lang="pl-PL" sz="2200" i="1" dirty="0" smtClean="0">
                <a:solidFill>
                  <a:srgbClr val="00B050"/>
                </a:solidFill>
              </a:rPr>
              <a:t>) stają się uczniami tej szkoły.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i="1" dirty="0" smtClean="0">
                <a:solidFill>
                  <a:srgbClr val="00B050"/>
                </a:solidFill>
              </a:rPr>
              <a:t>przeniesienie </a:t>
            </a:r>
            <a:r>
              <a:rPr lang="pl-PL" sz="2200" i="1" dirty="0">
                <a:solidFill>
                  <a:srgbClr val="00B050"/>
                </a:solidFill>
              </a:rPr>
              <a:t>uczniów następuje z dniem 1 września danego roku, </a:t>
            </a:r>
            <a:r>
              <a:rPr lang="pl-PL" sz="2200" i="1" dirty="0" smtClean="0">
                <a:solidFill>
                  <a:srgbClr val="00B050"/>
                </a:solidFill>
              </a:rPr>
              <a:t/>
            </a:r>
            <a:br>
              <a:rPr lang="pl-PL" sz="2200" i="1" dirty="0" smtClean="0">
                <a:solidFill>
                  <a:srgbClr val="00B050"/>
                </a:solidFill>
              </a:rPr>
            </a:br>
            <a:r>
              <a:rPr lang="pl-PL" sz="2200" i="1" dirty="0" smtClean="0">
                <a:solidFill>
                  <a:srgbClr val="00B050"/>
                </a:solidFill>
              </a:rPr>
              <a:t>a </a:t>
            </a:r>
            <a:r>
              <a:rPr lang="pl-PL" sz="2200" i="1" dirty="0">
                <a:solidFill>
                  <a:srgbClr val="00B050"/>
                </a:solidFill>
              </a:rPr>
              <a:t>uczniowie ci rozpoczynają naukę w klasie IV odpowiednio w latach szkolnych 2017/2018–2021/2022. </a:t>
            </a:r>
          </a:p>
          <a:p>
            <a:pPr marL="0" indent="0">
              <a:buNone/>
            </a:pPr>
            <a:endParaRPr lang="pl-PL" sz="3600" dirty="0">
              <a:solidFill>
                <a:srgbClr val="00B050"/>
              </a:solidFill>
            </a:endParaRP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endParaRPr lang="pl-PL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rgbClr val="00B050"/>
              </a:solidFill>
            </a:endParaRP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0066"/>
                </a:solidFill>
              </a:rPr>
              <a:t>Organ prowadzący może wskazać uczniom oddziałów klasy VI szkoły podstawowej miejsce realizacji obowiązku szkolnego od klasy VII do VIII, </a:t>
            </a:r>
            <a:r>
              <a:rPr lang="pl-PL" sz="2000" dirty="0" smtClean="0">
                <a:solidFill>
                  <a:srgbClr val="000066"/>
                </a:solidFill>
              </a:rPr>
              <a:t/>
            </a:r>
            <a:br>
              <a:rPr lang="pl-PL" sz="2000" dirty="0" smtClean="0">
                <a:solidFill>
                  <a:srgbClr val="000066"/>
                </a:solidFill>
              </a:rPr>
            </a:br>
            <a:r>
              <a:rPr lang="pl-PL" sz="2000" dirty="0" smtClean="0">
                <a:solidFill>
                  <a:srgbClr val="000066"/>
                </a:solidFill>
              </a:rPr>
              <a:t>w </a:t>
            </a:r>
            <a:r>
              <a:rPr lang="pl-PL" sz="2000" dirty="0">
                <a:solidFill>
                  <a:srgbClr val="000066"/>
                </a:solidFill>
              </a:rPr>
              <a:t>latach szkolnych 2017/2018–2022/2023, </a:t>
            </a:r>
            <a:r>
              <a:rPr lang="pl-PL" sz="2000" dirty="0" smtClean="0">
                <a:solidFill>
                  <a:srgbClr val="000066"/>
                </a:solidFill>
              </a:rPr>
              <a:t>w </a:t>
            </a:r>
            <a:r>
              <a:rPr lang="pl-PL" sz="2000" dirty="0">
                <a:solidFill>
                  <a:srgbClr val="000066"/>
                </a:solidFill>
              </a:rPr>
              <a:t>publicznej szkole podstawowej, powstałej z przekształcenia </a:t>
            </a:r>
            <a:r>
              <a:rPr lang="pl-PL" sz="2000" dirty="0" smtClean="0">
                <a:solidFill>
                  <a:srgbClr val="000066"/>
                </a:solidFill>
              </a:rPr>
              <a:t>gimnazjum.</a:t>
            </a:r>
          </a:p>
          <a:p>
            <a:pPr marL="0" indent="0" algn="just">
              <a:buNone/>
            </a:pPr>
            <a:endParaRPr lang="pl-PL" sz="800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i="1" dirty="0">
                <a:solidFill>
                  <a:srgbClr val="000066"/>
                </a:solidFill>
              </a:rPr>
              <a:t>uczniowie oddziałów realizujący obowiązek szkolny we wskazanej przez organ prowadzący szkole podstawowej (</a:t>
            </a:r>
            <a:r>
              <a:rPr lang="pl-PL" sz="2000" i="1" u="sng" dirty="0">
                <a:solidFill>
                  <a:srgbClr val="000066"/>
                </a:solidFill>
              </a:rPr>
              <a:t>powstałej z przekształcenia gimnazjum</a:t>
            </a:r>
            <a:r>
              <a:rPr lang="pl-PL" sz="2000" i="1" dirty="0">
                <a:solidFill>
                  <a:srgbClr val="000066"/>
                </a:solidFill>
              </a:rPr>
              <a:t>) stają się uczniami tej szkoły.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i="1" dirty="0">
                <a:solidFill>
                  <a:srgbClr val="000066"/>
                </a:solidFill>
              </a:rPr>
              <a:t>przeniesienie uczniów następuje z dniem 1 września danego roku, </a:t>
            </a:r>
            <a:br>
              <a:rPr lang="pl-PL" sz="2000" i="1" dirty="0">
                <a:solidFill>
                  <a:srgbClr val="000066"/>
                </a:solidFill>
              </a:rPr>
            </a:br>
            <a:r>
              <a:rPr lang="pl-PL" sz="2000" i="1" dirty="0">
                <a:solidFill>
                  <a:srgbClr val="000066"/>
                </a:solidFill>
              </a:rPr>
              <a:t>a uczniowie ci rozpoczynają naukę w klasie </a:t>
            </a:r>
            <a:r>
              <a:rPr lang="pl-PL" sz="2000" i="1" dirty="0" smtClean="0">
                <a:solidFill>
                  <a:srgbClr val="000066"/>
                </a:solidFill>
              </a:rPr>
              <a:t>VII </a:t>
            </a:r>
            <a:r>
              <a:rPr lang="pl-PL" sz="2000" i="1" dirty="0">
                <a:solidFill>
                  <a:srgbClr val="000066"/>
                </a:solidFill>
              </a:rPr>
              <a:t>odpowiednio w latach szkolnych </a:t>
            </a:r>
            <a:r>
              <a:rPr lang="pl-PL" sz="2000" i="1" dirty="0" smtClean="0">
                <a:solidFill>
                  <a:srgbClr val="000066"/>
                </a:solidFill>
              </a:rPr>
              <a:t>2017/2018–2022/2023. </a:t>
            </a:r>
            <a:endParaRPr lang="pl-PL" sz="2000" i="1" dirty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000066"/>
              </a:solidFill>
            </a:endParaRP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5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6510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800" dirty="0">
                <a:solidFill>
                  <a:srgbClr val="000066"/>
                </a:solidFill>
              </a:rPr>
              <a:t>Jeżeli w </a:t>
            </a:r>
            <a:r>
              <a:rPr lang="pl-PL" sz="2800" dirty="0" smtClean="0">
                <a:solidFill>
                  <a:srgbClr val="000066"/>
                </a:solidFill>
              </a:rPr>
              <a:t>szkole </a:t>
            </a:r>
            <a:r>
              <a:rPr lang="pl-PL" sz="2800" dirty="0">
                <a:solidFill>
                  <a:srgbClr val="000066"/>
                </a:solidFill>
              </a:rPr>
              <a:t>podstawowej prowadzonej przez </a:t>
            </a:r>
            <a:r>
              <a:rPr lang="pl-PL" sz="2800" dirty="0" smtClean="0">
                <a:solidFill>
                  <a:srgbClr val="000066"/>
                </a:solidFill>
              </a:rPr>
              <a:t>są </a:t>
            </a:r>
            <a:r>
              <a:rPr lang="pl-PL" sz="2800" dirty="0">
                <a:solidFill>
                  <a:srgbClr val="000066"/>
                </a:solidFill>
              </a:rPr>
              <a:t>zorganizowane </a:t>
            </a:r>
            <a:r>
              <a:rPr lang="pl-PL" sz="2800" b="1" dirty="0">
                <a:solidFill>
                  <a:srgbClr val="000066"/>
                </a:solidFill>
              </a:rPr>
              <a:t>co najmniej dwa oddziały klasy III</a:t>
            </a:r>
            <a:r>
              <a:rPr lang="pl-PL" sz="2800" dirty="0">
                <a:solidFill>
                  <a:srgbClr val="000066"/>
                </a:solidFill>
              </a:rPr>
              <a:t>, jest możliwe, w latach szkolnych </a:t>
            </a:r>
            <a:r>
              <a:rPr lang="pl-PL" sz="2800" u="sng" dirty="0">
                <a:solidFill>
                  <a:srgbClr val="000066"/>
                </a:solidFill>
              </a:rPr>
              <a:t>2017/2018–2021/2022</a:t>
            </a:r>
            <a:r>
              <a:rPr lang="pl-PL" sz="2800" dirty="0">
                <a:solidFill>
                  <a:srgbClr val="000066"/>
                </a:solidFill>
              </a:rPr>
              <a:t>, </a:t>
            </a:r>
            <a:r>
              <a:rPr lang="pl-PL" sz="2800" b="1" dirty="0">
                <a:solidFill>
                  <a:srgbClr val="000066"/>
                </a:solidFill>
              </a:rPr>
              <a:t>przyjęcie niektórych uczniów tych oddziałów, do klasy IV, przez dyrektora</a:t>
            </a:r>
            <a:r>
              <a:rPr lang="pl-PL" sz="2800" dirty="0">
                <a:solidFill>
                  <a:srgbClr val="000066"/>
                </a:solidFill>
              </a:rPr>
              <a:t> </a:t>
            </a:r>
            <a:r>
              <a:rPr lang="pl-PL" sz="2800" dirty="0" smtClean="0">
                <a:solidFill>
                  <a:srgbClr val="000066"/>
                </a:solidFill>
              </a:rPr>
              <a:t>szkoły </a:t>
            </a:r>
            <a:r>
              <a:rPr lang="pl-PL" sz="2800" dirty="0">
                <a:solidFill>
                  <a:srgbClr val="000066"/>
                </a:solidFill>
              </a:rPr>
              <a:t>podstawowej, powstałej </a:t>
            </a:r>
            <a:r>
              <a:rPr lang="pl-PL" sz="2800" dirty="0" smtClean="0">
                <a:solidFill>
                  <a:srgbClr val="000066"/>
                </a:solidFill>
              </a:rPr>
              <a:t/>
            </a:r>
            <a:br>
              <a:rPr lang="pl-PL" sz="2800" dirty="0" smtClean="0">
                <a:solidFill>
                  <a:srgbClr val="000066"/>
                </a:solidFill>
              </a:rPr>
            </a:br>
            <a:r>
              <a:rPr lang="pl-PL" sz="2800" dirty="0" smtClean="0">
                <a:solidFill>
                  <a:srgbClr val="000066"/>
                </a:solidFill>
              </a:rPr>
              <a:t>z </a:t>
            </a:r>
            <a:r>
              <a:rPr lang="pl-PL" sz="2800" dirty="0">
                <a:solidFill>
                  <a:srgbClr val="000066"/>
                </a:solidFill>
              </a:rPr>
              <a:t>przekształcenia </a:t>
            </a:r>
            <a:r>
              <a:rPr lang="pl-PL" sz="2800" dirty="0" smtClean="0">
                <a:solidFill>
                  <a:srgbClr val="000066"/>
                </a:solidFill>
              </a:rPr>
              <a:t>gimnazjum w </a:t>
            </a:r>
            <a:r>
              <a:rPr lang="pl-PL" sz="2800" dirty="0">
                <a:solidFill>
                  <a:srgbClr val="000066"/>
                </a:solidFill>
              </a:rPr>
              <a:t>porozumieniu z organem prowadzącym tę szkołę, </a:t>
            </a:r>
            <a:r>
              <a:rPr lang="pl-PL" sz="2800" b="1" dirty="0">
                <a:solidFill>
                  <a:srgbClr val="000066"/>
                </a:solidFill>
              </a:rPr>
              <a:t>na wniosek rodziców tych uczniów</a:t>
            </a:r>
            <a:r>
              <a:rPr lang="pl-PL" sz="2800" dirty="0">
                <a:solidFill>
                  <a:srgbClr val="000066"/>
                </a:solidFill>
              </a:rPr>
              <a:t>. </a:t>
            </a:r>
            <a:endParaRPr lang="pl-PL" sz="28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pl-PL" sz="900" dirty="0" smtClean="0">
              <a:solidFill>
                <a:srgbClr val="000066"/>
              </a:solidFill>
            </a:endParaRPr>
          </a:p>
          <a:p>
            <a:pPr algn="just"/>
            <a:r>
              <a:rPr lang="pl-PL" sz="2800" dirty="0" smtClean="0">
                <a:solidFill>
                  <a:srgbClr val="000066"/>
                </a:solidFill>
              </a:rPr>
              <a:t>Wnioski </a:t>
            </a:r>
            <a:r>
              <a:rPr lang="pl-PL" sz="2800" dirty="0">
                <a:solidFill>
                  <a:srgbClr val="000066"/>
                </a:solidFill>
              </a:rPr>
              <a:t>mogą być składane w terminie określonym przez organ </a:t>
            </a:r>
            <a:r>
              <a:rPr lang="pl-PL" sz="2800" dirty="0" smtClean="0">
                <a:solidFill>
                  <a:srgbClr val="000066"/>
                </a:solidFill>
              </a:rPr>
              <a:t>wykonawczy </a:t>
            </a:r>
            <a:r>
              <a:rPr lang="pl-PL" sz="2800" dirty="0" err="1" smtClean="0">
                <a:solidFill>
                  <a:srgbClr val="000066"/>
                </a:solidFill>
              </a:rPr>
              <a:t>jst</a:t>
            </a:r>
            <a:r>
              <a:rPr lang="pl-PL" sz="2800" dirty="0" smtClean="0">
                <a:solidFill>
                  <a:srgbClr val="000066"/>
                </a:solidFill>
              </a:rPr>
              <a:t>. </a:t>
            </a:r>
          </a:p>
          <a:p>
            <a:pPr marL="0" indent="0" algn="just">
              <a:buNone/>
            </a:pPr>
            <a:endParaRPr lang="pl-PL" sz="900" dirty="0" smtClean="0">
              <a:solidFill>
                <a:srgbClr val="000066"/>
              </a:solidFill>
            </a:endParaRPr>
          </a:p>
          <a:p>
            <a:pPr algn="just"/>
            <a:r>
              <a:rPr lang="pl-PL" sz="2800" dirty="0" smtClean="0">
                <a:solidFill>
                  <a:srgbClr val="000066"/>
                </a:solidFill>
              </a:rPr>
              <a:t>Przeniesienie </a:t>
            </a:r>
            <a:r>
              <a:rPr lang="pl-PL" sz="2800" dirty="0">
                <a:solidFill>
                  <a:srgbClr val="000066"/>
                </a:solidFill>
              </a:rPr>
              <a:t>uczniów następuje z dniem 1 września danego roku, a uczniowie ci rozpoczynają naukę w klasie </a:t>
            </a:r>
            <a:r>
              <a:rPr lang="pl-PL" sz="2800" dirty="0" smtClean="0">
                <a:solidFill>
                  <a:srgbClr val="000066"/>
                </a:solidFill>
              </a:rPr>
              <a:t/>
            </a:r>
            <a:br>
              <a:rPr lang="pl-PL" sz="2800" dirty="0" smtClean="0">
                <a:solidFill>
                  <a:srgbClr val="000066"/>
                </a:solidFill>
              </a:rPr>
            </a:br>
            <a:r>
              <a:rPr lang="pl-PL" sz="2800" dirty="0" smtClean="0">
                <a:solidFill>
                  <a:srgbClr val="000066"/>
                </a:solidFill>
              </a:rPr>
              <a:t>IV </a:t>
            </a:r>
            <a:r>
              <a:rPr lang="pl-PL" sz="2800" dirty="0">
                <a:solidFill>
                  <a:srgbClr val="000066"/>
                </a:solidFill>
              </a:rPr>
              <a:t>odpowiednio w latach szkolnych 2017/2018–2021/2022.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5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2800" dirty="0" smtClean="0">
                <a:solidFill>
                  <a:srgbClr val="000066"/>
                </a:solidFill>
              </a:rPr>
              <a:t>W </a:t>
            </a:r>
            <a:r>
              <a:rPr lang="pl-PL" sz="2800" dirty="0">
                <a:solidFill>
                  <a:srgbClr val="000066"/>
                </a:solidFill>
              </a:rPr>
              <a:t>latach szkolnych </a:t>
            </a:r>
            <a:r>
              <a:rPr lang="pl-PL" sz="2800" u="sng" dirty="0">
                <a:solidFill>
                  <a:srgbClr val="000066"/>
                </a:solidFill>
              </a:rPr>
              <a:t>2017/2018–2022/2023</a:t>
            </a:r>
            <a:r>
              <a:rPr lang="pl-PL" sz="2800" dirty="0">
                <a:solidFill>
                  <a:srgbClr val="000066"/>
                </a:solidFill>
              </a:rPr>
              <a:t> jest możliwe </a:t>
            </a:r>
            <a:r>
              <a:rPr lang="pl-PL" sz="2800" b="1" dirty="0">
                <a:solidFill>
                  <a:srgbClr val="000066"/>
                </a:solidFill>
              </a:rPr>
              <a:t>przyjęcie uczniów, którzy ukończyli klasę VI szkoły podstawowej </a:t>
            </a:r>
            <a:r>
              <a:rPr lang="pl-PL" sz="2800" b="1" dirty="0" smtClean="0">
                <a:solidFill>
                  <a:srgbClr val="000066"/>
                </a:solidFill>
              </a:rPr>
              <a:t>do </a:t>
            </a:r>
            <a:r>
              <a:rPr lang="pl-PL" sz="2800" b="1" dirty="0">
                <a:solidFill>
                  <a:srgbClr val="000066"/>
                </a:solidFill>
              </a:rPr>
              <a:t>klasy VII przez dyrektora </a:t>
            </a:r>
            <a:r>
              <a:rPr lang="pl-PL" sz="2800" b="1" dirty="0" smtClean="0">
                <a:solidFill>
                  <a:srgbClr val="000066"/>
                </a:solidFill>
              </a:rPr>
              <a:t>szkoły </a:t>
            </a:r>
            <a:r>
              <a:rPr lang="pl-PL" sz="2800" b="1" dirty="0">
                <a:solidFill>
                  <a:srgbClr val="000066"/>
                </a:solidFill>
              </a:rPr>
              <a:t>podstawowej, powstałej z przekształcenia gimnazjum</a:t>
            </a:r>
            <a:r>
              <a:rPr lang="pl-PL" sz="2800" dirty="0" smtClean="0">
                <a:solidFill>
                  <a:srgbClr val="000066"/>
                </a:solidFill>
              </a:rPr>
              <a:t>, </a:t>
            </a:r>
            <a:br>
              <a:rPr lang="pl-PL" sz="2800" dirty="0" smtClean="0">
                <a:solidFill>
                  <a:srgbClr val="000066"/>
                </a:solidFill>
              </a:rPr>
            </a:br>
            <a:r>
              <a:rPr lang="pl-PL" sz="2800" dirty="0" smtClean="0">
                <a:solidFill>
                  <a:srgbClr val="000066"/>
                </a:solidFill>
              </a:rPr>
              <a:t>w </a:t>
            </a:r>
            <a:r>
              <a:rPr lang="pl-PL" sz="2800" dirty="0">
                <a:solidFill>
                  <a:srgbClr val="000066"/>
                </a:solidFill>
              </a:rPr>
              <a:t>porozumieniu z organem prowadzącym tę szkołę, na wniosek rodziców tych uczniów. </a:t>
            </a:r>
            <a:endParaRPr lang="pl-PL" sz="28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pl-PL" sz="900" dirty="0" smtClean="0">
              <a:solidFill>
                <a:srgbClr val="000066"/>
              </a:solidFill>
            </a:endParaRPr>
          </a:p>
          <a:p>
            <a:pPr algn="just"/>
            <a:r>
              <a:rPr lang="pl-PL" sz="2800" dirty="0" smtClean="0">
                <a:solidFill>
                  <a:srgbClr val="000066"/>
                </a:solidFill>
              </a:rPr>
              <a:t>Wnioski </a:t>
            </a:r>
            <a:r>
              <a:rPr lang="pl-PL" sz="2800" dirty="0">
                <a:solidFill>
                  <a:srgbClr val="000066"/>
                </a:solidFill>
              </a:rPr>
              <a:t>mogą być składane w terminie określonym przez organ </a:t>
            </a:r>
            <a:r>
              <a:rPr lang="pl-PL" sz="2800" dirty="0" smtClean="0">
                <a:solidFill>
                  <a:srgbClr val="000066"/>
                </a:solidFill>
              </a:rPr>
              <a:t>wykonawczy </a:t>
            </a:r>
            <a:r>
              <a:rPr lang="pl-PL" sz="2800" dirty="0" err="1" smtClean="0">
                <a:solidFill>
                  <a:srgbClr val="000066"/>
                </a:solidFill>
              </a:rPr>
              <a:t>jst</a:t>
            </a:r>
            <a:r>
              <a:rPr lang="pl-PL" sz="2800" dirty="0" smtClean="0">
                <a:solidFill>
                  <a:srgbClr val="000066"/>
                </a:solidFill>
              </a:rPr>
              <a:t>. </a:t>
            </a:r>
          </a:p>
          <a:p>
            <a:pPr marL="0" indent="0" algn="just">
              <a:buNone/>
            </a:pPr>
            <a:endParaRPr lang="pl-PL" sz="900" dirty="0" smtClean="0">
              <a:solidFill>
                <a:srgbClr val="000066"/>
              </a:solidFill>
            </a:endParaRPr>
          </a:p>
          <a:p>
            <a:pPr algn="just"/>
            <a:r>
              <a:rPr lang="pl-PL" sz="2800" dirty="0" smtClean="0">
                <a:solidFill>
                  <a:srgbClr val="000066"/>
                </a:solidFill>
              </a:rPr>
              <a:t>Przeniesienie </a:t>
            </a:r>
            <a:r>
              <a:rPr lang="pl-PL" sz="2800" dirty="0">
                <a:solidFill>
                  <a:srgbClr val="000066"/>
                </a:solidFill>
              </a:rPr>
              <a:t>uczniów następuje z dniem 1 września danego roku, a uczniowie ci rozpoczynają naukę w klasie VII odpowiednio w latach szkolnych 2017/2018–2022/2023.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5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000066"/>
                </a:solidFill>
              </a:rPr>
              <a:t>uchwałę w sprawie projektu dostosowania sieci szkół podstawowych i gimnazjów do nowego ustroju </a:t>
            </a:r>
            <a:r>
              <a:rPr lang="pl-PL" sz="2400" dirty="0" smtClean="0">
                <a:solidFill>
                  <a:srgbClr val="000066"/>
                </a:solidFill>
              </a:rPr>
              <a:t>szkolnego opiniuje kurator oświaty - opinia wiążąca </a:t>
            </a:r>
            <a:r>
              <a:rPr lang="pl-PL" sz="2400" dirty="0">
                <a:solidFill>
                  <a:srgbClr val="000066"/>
                </a:solidFill>
              </a:rPr>
              <a:t>i nie służy od niej </a:t>
            </a:r>
            <a:r>
              <a:rPr lang="pl-PL" sz="2400" dirty="0" smtClean="0">
                <a:solidFill>
                  <a:srgbClr val="000066"/>
                </a:solidFill>
              </a:rPr>
              <a:t>zażalenie, na </a:t>
            </a:r>
            <a:r>
              <a:rPr lang="pl-PL" sz="2400" dirty="0">
                <a:solidFill>
                  <a:srgbClr val="000066"/>
                </a:solidFill>
              </a:rPr>
              <a:t>opinię służy skarga do sądu administracyjnego.</a:t>
            </a:r>
          </a:p>
          <a:p>
            <a:pPr marL="0" indent="0" algn="just">
              <a:buNone/>
            </a:pPr>
            <a:endParaRPr lang="pl-PL" sz="24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0066"/>
                </a:solidFill>
              </a:rPr>
              <a:t>na co będzie się zwracać  uwagę:</a:t>
            </a: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zgodność uchwały z przepisami prawa</a:t>
            </a: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zapewnienie </a:t>
            </a:r>
            <a:r>
              <a:rPr lang="pl-PL" sz="2400" dirty="0">
                <a:solidFill>
                  <a:srgbClr val="000066"/>
                </a:solidFill>
              </a:rPr>
              <a:t>realizacji obowiązku szkolnego</a:t>
            </a: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bezpieczeństwo dzieci </a:t>
            </a: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zmianowość </a:t>
            </a: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5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Szkoły podstawowe samodzielne: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58661"/>
              </p:ext>
            </p:extLst>
          </p:nvPr>
        </p:nvGraphicFramePr>
        <p:xfrm>
          <a:off x="404124" y="2060848"/>
          <a:ext cx="834138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54"/>
                <a:gridCol w="2175578"/>
                <a:gridCol w="2175578"/>
                <a:gridCol w="217557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uczniów/oddziałów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</a:t>
                      </a:r>
                    </a:p>
                    <a:p>
                      <a:pPr algn="ctr"/>
                      <a:r>
                        <a:rPr lang="pl-PL" dirty="0" err="1" smtClean="0"/>
                        <a:t>sal</a:t>
                      </a:r>
                      <a:r>
                        <a:rPr lang="pl-PL" dirty="0" smtClean="0"/>
                        <a:t> 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Zmiany z mocy ustawy</a:t>
                      </a:r>
                      <a:endParaRPr lang="pl-PL" dirty="0"/>
                    </a:p>
                  </a:txBody>
                  <a:tcPr/>
                </a:tc>
              </a:tr>
              <a:tr h="72245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Szkoła Podstawowa  nr 3 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953 / 45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36 + 1 hala sportowa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2000" b="1" baseline="0" dirty="0" smtClean="0">
                          <a:solidFill>
                            <a:srgbClr val="002060"/>
                          </a:solidFill>
                        </a:rPr>
                        <a:t>(MOSiR)</a:t>
                      </a:r>
                      <a:endParaRPr lang="pl-PL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117 -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2154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Szkoła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Podstawowa nr 4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271 / 14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9 + 1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117 -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964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Szkoła Podstawowa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nr 5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572 / 27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20 + 1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117 -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u="sng" dirty="0" smtClean="0">
                <a:solidFill>
                  <a:srgbClr val="000066"/>
                </a:solidFill>
              </a:rPr>
              <a:t>Plan spotkania</a:t>
            </a:r>
            <a:r>
              <a:rPr lang="pl-PL" sz="3200" b="1" dirty="0" smtClean="0">
                <a:solidFill>
                  <a:srgbClr val="000066"/>
                </a:solidFill>
              </a:rPr>
              <a:t>:</a:t>
            </a:r>
            <a:endParaRPr lang="pl-PL" sz="3200" b="1" dirty="0">
              <a:solidFill>
                <a:srgbClr val="00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373616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600" b="1" dirty="0" smtClean="0">
                <a:solidFill>
                  <a:srgbClr val="000066"/>
                </a:solidFill>
              </a:rPr>
              <a:t>Reforma edukacji - przepisy prawa.</a:t>
            </a:r>
          </a:p>
          <a:p>
            <a:pPr marL="0" indent="0" algn="just">
              <a:buNone/>
            </a:pPr>
            <a:endParaRPr lang="pl-PL" sz="900" b="1" dirty="0" smtClean="0">
              <a:solidFill>
                <a:srgbClr val="000066"/>
              </a:solidFill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600" b="1" dirty="0" smtClean="0">
                <a:solidFill>
                  <a:srgbClr val="000066"/>
                </a:solidFill>
              </a:rPr>
              <a:t>Zmiany w </a:t>
            </a:r>
            <a:r>
              <a:rPr lang="pl-PL" sz="2600" b="1" dirty="0">
                <a:solidFill>
                  <a:srgbClr val="000066"/>
                </a:solidFill>
              </a:rPr>
              <a:t>sieci szkół podstawowych i gimnazjów </a:t>
            </a:r>
            <a:r>
              <a:rPr lang="pl-PL" sz="2600" b="1" dirty="0" smtClean="0">
                <a:solidFill>
                  <a:srgbClr val="000066"/>
                </a:solidFill>
              </a:rPr>
              <a:t>projektowane przez organ prowadzący w  Mikołowie .</a:t>
            </a:r>
          </a:p>
          <a:p>
            <a:pPr marL="0" indent="0" algn="just">
              <a:buNone/>
            </a:pPr>
            <a:endParaRPr lang="pl-PL" sz="900" b="1" dirty="0" smtClean="0">
              <a:solidFill>
                <a:srgbClr val="000066"/>
              </a:solidFill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pl-PL" sz="2600" b="1" dirty="0" smtClean="0">
                <a:solidFill>
                  <a:srgbClr val="000066"/>
                </a:solidFill>
              </a:rPr>
              <a:t>Dostęp do informacji na temat reformy i możliwość zadawania pytań.</a:t>
            </a:r>
          </a:p>
          <a:p>
            <a:pPr marL="0" indent="0" algn="just">
              <a:buNone/>
            </a:pPr>
            <a:endParaRPr lang="pl-PL" sz="900" b="1" dirty="0" smtClean="0">
              <a:solidFill>
                <a:srgbClr val="000066"/>
              </a:solidFill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pl-PL" sz="2600" b="1" dirty="0" smtClean="0">
                <a:solidFill>
                  <a:srgbClr val="000066"/>
                </a:solidFill>
              </a:rPr>
              <a:t>Opinie i pytania rodziców.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62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Szkoły podstawowe samodzielne c.d.: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9717"/>
              </p:ext>
            </p:extLst>
          </p:nvPr>
        </p:nvGraphicFramePr>
        <p:xfrm>
          <a:off x="404124" y="2420888"/>
          <a:ext cx="834138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54"/>
                <a:gridCol w="2175578"/>
                <a:gridCol w="2175578"/>
                <a:gridCol w="217557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Liczba uczniów/oddziałów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</a:t>
                      </a:r>
                    </a:p>
                    <a:p>
                      <a:pPr algn="ctr"/>
                      <a:r>
                        <a:rPr lang="pl-PL" dirty="0" err="1" smtClean="0"/>
                        <a:t>sal</a:t>
                      </a:r>
                      <a:r>
                        <a:rPr lang="pl-PL" dirty="0" smtClean="0"/>
                        <a:t> 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Zmiany z mocy ustawy</a:t>
                      </a:r>
                      <a:endParaRPr lang="pl-PL" dirty="0"/>
                    </a:p>
                  </a:txBody>
                  <a:tcPr/>
                </a:tc>
              </a:tr>
              <a:tr h="72245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Szkoła Podstawowa  nr 7 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198 / 10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9 + 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117 -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2154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Szkoła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Podstawowa nr 8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133 / 7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8 + 1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117 -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Zespół szkolno-przedszkolny: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18848"/>
              </p:ext>
            </p:extLst>
          </p:nvPr>
        </p:nvGraphicFramePr>
        <p:xfrm>
          <a:off x="404124" y="2420888"/>
          <a:ext cx="834138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54"/>
                <a:gridCol w="2175578"/>
                <a:gridCol w="2175578"/>
                <a:gridCol w="217557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Liczba uczniów/oddziałów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</a:t>
                      </a:r>
                    </a:p>
                    <a:p>
                      <a:pPr algn="ctr"/>
                      <a:r>
                        <a:rPr lang="pl-PL" dirty="0" err="1" smtClean="0"/>
                        <a:t>sal</a:t>
                      </a:r>
                      <a:r>
                        <a:rPr lang="pl-PL" dirty="0" smtClean="0"/>
                        <a:t> 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Zmiany z mocy ustawy</a:t>
                      </a:r>
                      <a:endParaRPr lang="pl-PL" dirty="0"/>
                    </a:p>
                  </a:txBody>
                  <a:tcPr/>
                </a:tc>
              </a:tr>
              <a:tr h="72245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Zespół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 Szkolno-Przedszkolny nr 11 </a:t>
                      </a:r>
                      <a:r>
                        <a:rPr lang="pl-PL" sz="2200" b="1" u="sng" baseline="0" dirty="0" smtClean="0">
                          <a:solidFill>
                            <a:srgbClr val="002060"/>
                          </a:solidFill>
                        </a:rPr>
                        <a:t>(SP nr 11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73 / 5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3 + 1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SP nr 11 - staje się 8-letnią SP (art. 117)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Zespoły szkół (szkoła podstawowa i gimnazjum):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6868"/>
              </p:ext>
            </p:extLst>
          </p:nvPr>
        </p:nvGraphicFramePr>
        <p:xfrm>
          <a:off x="404124" y="2420888"/>
          <a:ext cx="8341388" cy="218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54"/>
                <a:gridCol w="2175578"/>
                <a:gridCol w="2175578"/>
                <a:gridCol w="217557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Liczba uczniów/oddziałów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</a:t>
                      </a:r>
                    </a:p>
                    <a:p>
                      <a:pPr algn="ctr"/>
                      <a:r>
                        <a:rPr lang="pl-PL" dirty="0" err="1" smtClean="0"/>
                        <a:t>sal</a:t>
                      </a:r>
                      <a:r>
                        <a:rPr lang="pl-PL" dirty="0" smtClean="0"/>
                        <a:t> 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Zmiany z mocy ustawy</a:t>
                      </a:r>
                      <a:endParaRPr lang="pl-PL" dirty="0"/>
                    </a:p>
                  </a:txBody>
                  <a:tcPr/>
                </a:tc>
              </a:tr>
              <a:tr h="72245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Zespół Szkół nr 2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SP nr 6: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181 / 9</a:t>
                      </a:r>
                    </a:p>
                    <a:p>
                      <a:pPr algn="ctr"/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G nr 3: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128 / 6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SP nr 6: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8 + 1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G nr 3: </a:t>
                      </a: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2 + 2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191 -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2154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Zespół Szkół nr 3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SP</a:t>
                      </a:r>
                      <a:r>
                        <a:rPr lang="pl-PL" sz="2200" baseline="0" dirty="0" smtClean="0">
                          <a:solidFill>
                            <a:srgbClr val="002060"/>
                          </a:solidFill>
                        </a:rPr>
                        <a:t> nr 12: 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147 / 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aseline="0" dirty="0" smtClean="0">
                          <a:solidFill>
                            <a:srgbClr val="002060"/>
                          </a:solidFill>
                        </a:rPr>
                        <a:t>G nr 4: 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78 / 3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SP nr 12:</a:t>
                      </a:r>
                      <a:r>
                        <a:rPr lang="pl-PL" sz="2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8 + 1 </a:t>
                      </a:r>
                      <a:r>
                        <a:rPr lang="pl-PL" sz="2200" b="1" baseline="0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aseline="0" dirty="0" smtClean="0">
                          <a:solidFill>
                            <a:srgbClr val="002060"/>
                          </a:solidFill>
                        </a:rPr>
                        <a:t>G nr 4: </a:t>
                      </a:r>
                      <a:r>
                        <a:rPr lang="pl-PL" sz="2200" b="1" baseline="0" dirty="0" smtClean="0">
                          <a:solidFill>
                            <a:srgbClr val="002060"/>
                          </a:solidFill>
                        </a:rPr>
                        <a:t>4 + 1 </a:t>
                      </a:r>
                      <a:r>
                        <a:rPr lang="pl-PL" sz="2200" b="1" baseline="0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art. 191 - staje się 8-letnią SP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Gimnazja samodzielne: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05753"/>
              </p:ext>
            </p:extLst>
          </p:nvPr>
        </p:nvGraphicFramePr>
        <p:xfrm>
          <a:off x="179513" y="2420888"/>
          <a:ext cx="8639484" cy="245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123433"/>
                <a:gridCol w="2213910"/>
                <a:gridCol w="221391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szkoły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Liczba uczniów/oddziałów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</a:t>
                      </a:r>
                    </a:p>
                    <a:p>
                      <a:pPr algn="ctr"/>
                      <a:r>
                        <a:rPr lang="pl-PL" dirty="0" err="1" smtClean="0"/>
                        <a:t>sal</a:t>
                      </a:r>
                      <a:r>
                        <a:rPr lang="pl-PL" dirty="0" smtClean="0"/>
                        <a:t> lekcyjnych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Proponowane przez organ prowadzący zmiany</a:t>
                      </a:r>
                      <a:endParaRPr lang="pl-PL" dirty="0"/>
                    </a:p>
                  </a:txBody>
                  <a:tcPr/>
                </a:tc>
              </a:tr>
              <a:tr h="722456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Gimnazjum nr 1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651 / 24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28 + 2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przekształcenie </a:t>
                      </a:r>
                      <a:br>
                        <a:rPr lang="pl-PL" sz="22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w SP 1 (art. 129)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2154">
                <a:tc>
                  <a:txBody>
                    <a:bodyPr/>
                    <a:lstStyle/>
                    <a:p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Gimnazjum nr 2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332 / 13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rgbClr val="002060"/>
                          </a:solidFill>
                        </a:rPr>
                        <a:t>20 + 2 </a:t>
                      </a:r>
                      <a:r>
                        <a:rPr lang="pl-PL" sz="2200" b="1" dirty="0" err="1" smtClean="0">
                          <a:solidFill>
                            <a:srgbClr val="002060"/>
                          </a:solidFill>
                        </a:rPr>
                        <a:t>sg</a:t>
                      </a:r>
                      <a:endParaRPr lang="pl-PL" sz="2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przekształcenie </a:t>
                      </a:r>
                      <a:br>
                        <a:rPr lang="pl-PL" sz="22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2200" dirty="0" smtClean="0">
                          <a:solidFill>
                            <a:srgbClr val="002060"/>
                          </a:solidFill>
                        </a:rPr>
                        <a:t>w SP 10 (art. 129)</a:t>
                      </a:r>
                      <a:endParaRPr lang="pl-PL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5"/>
          <p:cNvSpPr/>
          <p:nvPr/>
        </p:nvSpPr>
        <p:spPr>
          <a:xfrm rot="14723594">
            <a:off x="4266267" y="1571215"/>
            <a:ext cx="63073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dół 3"/>
          <p:cNvSpPr/>
          <p:nvPr/>
        </p:nvSpPr>
        <p:spPr>
          <a:xfrm rot="8214742">
            <a:off x="3521308" y="3284985"/>
            <a:ext cx="720080" cy="79208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prawo 3"/>
          <p:cNvSpPr/>
          <p:nvPr/>
        </p:nvSpPr>
        <p:spPr>
          <a:xfrm rot="8477432">
            <a:off x="2447285" y="4909745"/>
            <a:ext cx="1152128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2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0066"/>
                </a:solidFill>
              </a:rPr>
              <a:t>Opinie i pytania rodziców.</a:t>
            </a:r>
            <a:endParaRPr lang="pl-PL" b="1" dirty="0">
              <a:solidFill>
                <a:srgbClr val="000066"/>
              </a:solidFill>
            </a:endParaRP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800" b="1" dirty="0" smtClean="0"/>
              <a:t>Autor prezentacji:</a:t>
            </a:r>
          </a:p>
          <a:p>
            <a:pPr marL="0" indent="0">
              <a:buNone/>
            </a:pPr>
            <a:r>
              <a:rPr lang="pl-PL" sz="2800" dirty="0" smtClean="0"/>
              <a:t>Grażyna Bagińska-Rojek</a:t>
            </a:r>
          </a:p>
          <a:p>
            <a:pPr marL="0" indent="0">
              <a:buNone/>
            </a:pPr>
            <a:r>
              <a:rPr lang="pl-PL" sz="2800" dirty="0" smtClean="0"/>
              <a:t>g.baginska-rojek@poczta.kuratorium.katowice.pl</a:t>
            </a:r>
            <a:endParaRPr lang="pl-PL" sz="2800" dirty="0" smtClean="0"/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8" y="176713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000066"/>
                </a:solidFill>
              </a:rPr>
              <a:t>Ustawa z dnia 14 grudnia 2016 r. Przepisy wprowadzające ustawę – Prawo oświatowe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rgbClr val="000066"/>
                </a:solidFill>
              </a:rPr>
              <a:t>(Dz. U. z 2017 r., poz. 60)</a:t>
            </a:r>
          </a:p>
          <a:p>
            <a:pPr marL="0" indent="0" algn="ctr">
              <a:buNone/>
            </a:pPr>
            <a:endParaRPr lang="pl-PL" sz="900" dirty="0" smtClean="0">
              <a:solidFill>
                <a:srgbClr val="000066"/>
              </a:solidFill>
            </a:endParaRP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Ustawa z dnia 14 grudnia 2016 r. Prawo oświatowe </a:t>
            </a:r>
            <a:br>
              <a:rPr lang="pl-PL" sz="2400" dirty="0" smtClean="0">
                <a:solidFill>
                  <a:srgbClr val="000066"/>
                </a:solidFill>
              </a:rPr>
            </a:br>
            <a:r>
              <a:rPr lang="pl-PL" sz="2400" dirty="0" smtClean="0">
                <a:solidFill>
                  <a:srgbClr val="000066"/>
                </a:solidFill>
              </a:rPr>
              <a:t>(Dz. U. z 2017 r., poz. 59)</a:t>
            </a: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Ustawa z dnia </a:t>
            </a:r>
            <a:r>
              <a:rPr lang="pl-PL" sz="2400" dirty="0">
                <a:solidFill>
                  <a:srgbClr val="000066"/>
                </a:solidFill>
              </a:rPr>
              <a:t>7 września 1991 r. o systemie oświaty </a:t>
            </a:r>
            <a:br>
              <a:rPr lang="pl-PL" sz="2400" dirty="0">
                <a:solidFill>
                  <a:srgbClr val="000066"/>
                </a:solidFill>
              </a:rPr>
            </a:br>
            <a:r>
              <a:rPr lang="pl-PL" sz="2400" dirty="0">
                <a:solidFill>
                  <a:srgbClr val="000066"/>
                </a:solidFill>
              </a:rPr>
              <a:t>(tj. Dz.U. z </a:t>
            </a:r>
            <a:r>
              <a:rPr lang="pl-PL" sz="2400" dirty="0" smtClean="0">
                <a:solidFill>
                  <a:srgbClr val="000066"/>
                </a:solidFill>
              </a:rPr>
              <a:t>2016 r</a:t>
            </a:r>
            <a:r>
              <a:rPr lang="pl-PL" sz="2400" dirty="0">
                <a:solidFill>
                  <a:srgbClr val="000066"/>
                </a:solidFill>
              </a:rPr>
              <a:t>., poz. 1943 z </a:t>
            </a:r>
            <a:r>
              <a:rPr lang="pl-PL" sz="2400" dirty="0" err="1">
                <a:solidFill>
                  <a:srgbClr val="000066"/>
                </a:solidFill>
              </a:rPr>
              <a:t>późń</a:t>
            </a:r>
            <a:r>
              <a:rPr lang="pl-PL" sz="2400" dirty="0">
                <a:solidFill>
                  <a:srgbClr val="000066"/>
                </a:solidFill>
              </a:rPr>
              <a:t>. zm.) </a:t>
            </a:r>
            <a:endParaRPr lang="pl-PL" sz="2400" dirty="0" smtClean="0">
              <a:solidFill>
                <a:srgbClr val="000066"/>
              </a:solidFill>
            </a:endParaRPr>
          </a:p>
          <a:p>
            <a:pPr algn="just"/>
            <a:r>
              <a:rPr lang="pl-PL" sz="2400" dirty="0" smtClean="0">
                <a:solidFill>
                  <a:srgbClr val="000066"/>
                </a:solidFill>
              </a:rPr>
              <a:t>Ustawa z dnia </a:t>
            </a:r>
            <a:r>
              <a:rPr lang="pl-PL" sz="2400" dirty="0">
                <a:solidFill>
                  <a:srgbClr val="000066"/>
                </a:solidFill>
              </a:rPr>
              <a:t>ustawy z dnia 26 stycznia 1982 r. – Karta Nauczyciela (tj. Dz. U. z </a:t>
            </a:r>
            <a:r>
              <a:rPr lang="pl-PL" sz="2400" dirty="0" smtClean="0">
                <a:solidFill>
                  <a:srgbClr val="000066"/>
                </a:solidFill>
              </a:rPr>
              <a:t>2016 r</a:t>
            </a:r>
            <a:r>
              <a:rPr lang="pl-PL" sz="2400" dirty="0">
                <a:solidFill>
                  <a:srgbClr val="000066"/>
                </a:solidFill>
              </a:rPr>
              <a:t>., poz. 1379) </a:t>
            </a: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484785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900" b="1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pl-PL" sz="2400" b="1" u="sng" dirty="0" smtClean="0">
                <a:solidFill>
                  <a:srgbClr val="000066"/>
                </a:solidFill>
              </a:rPr>
              <a:t>Z </a:t>
            </a:r>
            <a:r>
              <a:rPr lang="pl-PL" sz="2400" b="1" u="sng" dirty="0">
                <a:solidFill>
                  <a:srgbClr val="000066"/>
                </a:solidFill>
              </a:rPr>
              <a:t>dniem 1 września 2017 r. </a:t>
            </a:r>
            <a:r>
              <a:rPr lang="pl-PL" sz="2400" b="1" dirty="0">
                <a:solidFill>
                  <a:srgbClr val="000066"/>
                </a:solidFill>
              </a:rPr>
              <a:t>dotychczasowa sześcioletnia szkoła podstawowa staje się </a:t>
            </a:r>
            <a:r>
              <a:rPr lang="pl-PL" sz="2400" b="1" u="sng" dirty="0">
                <a:solidFill>
                  <a:srgbClr val="000066"/>
                </a:solidFill>
              </a:rPr>
              <a:t>ośmioletnią </a:t>
            </a:r>
            <a:r>
              <a:rPr lang="pl-PL" sz="2400" b="1" u="sng" dirty="0" smtClean="0">
                <a:solidFill>
                  <a:srgbClr val="000066"/>
                </a:solidFill>
              </a:rPr>
              <a:t>szkołą podstawową</a:t>
            </a:r>
            <a:r>
              <a:rPr lang="pl-PL" sz="2400" b="1" dirty="0" smtClean="0">
                <a:solidFill>
                  <a:srgbClr val="000066"/>
                </a:solidFill>
              </a:rPr>
              <a:t>.</a:t>
            </a:r>
            <a:endParaRPr lang="pl-PL" sz="24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endParaRPr lang="pl-PL" sz="8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pl-PL" sz="2400" b="1" u="sng" dirty="0" smtClean="0">
                <a:solidFill>
                  <a:srgbClr val="000066"/>
                </a:solidFill>
              </a:rPr>
              <a:t>Z </a:t>
            </a:r>
            <a:r>
              <a:rPr lang="pl-PL" sz="2400" b="1" u="sng" dirty="0">
                <a:solidFill>
                  <a:srgbClr val="000066"/>
                </a:solidFill>
              </a:rPr>
              <a:t>dniem 1 września 2017 r. szkoła filialna </a:t>
            </a:r>
            <a:r>
              <a:rPr lang="pl-PL" sz="2400" b="1" dirty="0">
                <a:solidFill>
                  <a:srgbClr val="000066"/>
                </a:solidFill>
              </a:rPr>
              <a:t>podporządkowana organizacyjnie dotychczasowej sześcioletniej </a:t>
            </a:r>
            <a:r>
              <a:rPr lang="pl-PL" sz="2400" b="1" dirty="0" smtClean="0">
                <a:solidFill>
                  <a:srgbClr val="000066"/>
                </a:solidFill>
              </a:rPr>
              <a:t>szkole podstawowej </a:t>
            </a:r>
            <a:r>
              <a:rPr lang="pl-PL" sz="2400" b="1" u="sng" dirty="0">
                <a:solidFill>
                  <a:srgbClr val="000066"/>
                </a:solidFill>
              </a:rPr>
              <a:t>staje się szkołą filialną</a:t>
            </a:r>
            <a:r>
              <a:rPr lang="pl-PL" sz="2400" b="1" dirty="0">
                <a:solidFill>
                  <a:srgbClr val="000066"/>
                </a:solidFill>
              </a:rPr>
              <a:t> </a:t>
            </a:r>
            <a:r>
              <a:rPr lang="pl-PL" sz="2400" dirty="0">
                <a:solidFill>
                  <a:srgbClr val="000066"/>
                </a:solidFill>
              </a:rPr>
              <a:t>podporządkowaną organizacyjnie ośmioletniej szkole podstawowej, </a:t>
            </a:r>
            <a:r>
              <a:rPr lang="pl-PL" sz="2400" dirty="0" smtClean="0">
                <a:solidFill>
                  <a:srgbClr val="000066"/>
                </a:solidFill>
              </a:rPr>
              <a:t>obejmującą strukturą </a:t>
            </a:r>
            <a:r>
              <a:rPr lang="pl-PL" sz="2400" dirty="0">
                <a:solidFill>
                  <a:srgbClr val="000066"/>
                </a:solidFill>
              </a:rPr>
              <a:t>organizacyjną te same klasy szkoły podstawowej.</a:t>
            </a: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73877" y="1844824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0066"/>
                </a:solidFill>
              </a:rPr>
              <a:t>Z </a:t>
            </a:r>
            <a:r>
              <a:rPr lang="pl-PL" sz="2400" b="1" dirty="0">
                <a:solidFill>
                  <a:srgbClr val="000066"/>
                </a:solidFill>
              </a:rPr>
              <a:t>dniem 1 września 2017 r. uczniowie klas I–VI </a:t>
            </a:r>
            <a:r>
              <a:rPr lang="pl-PL" sz="2400" dirty="0">
                <a:solidFill>
                  <a:srgbClr val="000066"/>
                </a:solidFill>
              </a:rPr>
              <a:t>dotychczasowej sześcioletniej szkoły podstawowej </a:t>
            </a:r>
            <a:r>
              <a:rPr lang="pl-PL" sz="2400" b="1" dirty="0" smtClean="0">
                <a:solidFill>
                  <a:srgbClr val="000066"/>
                </a:solidFill>
              </a:rPr>
              <a:t>stają się </a:t>
            </a:r>
            <a:r>
              <a:rPr lang="pl-PL" sz="2400" b="1" dirty="0">
                <a:solidFill>
                  <a:srgbClr val="000066"/>
                </a:solidFill>
              </a:rPr>
              <a:t>uczniami odpowiednich klas ośmioletniej szkoły </a:t>
            </a:r>
            <a:r>
              <a:rPr lang="pl-PL" sz="2400" b="1" dirty="0" smtClean="0">
                <a:solidFill>
                  <a:srgbClr val="000066"/>
                </a:solidFill>
              </a:rPr>
              <a:t>podstawowej</a:t>
            </a:r>
            <a:r>
              <a:rPr lang="pl-PL" sz="2400" dirty="0" smtClean="0">
                <a:solidFill>
                  <a:srgbClr val="000066"/>
                </a:solidFill>
              </a:rPr>
              <a:t>.</a:t>
            </a:r>
          </a:p>
          <a:p>
            <a:pPr algn="just"/>
            <a:endParaRPr lang="pl-PL" sz="2400" dirty="0" smtClean="0">
              <a:solidFill>
                <a:srgbClr val="000066"/>
              </a:solidFill>
            </a:endParaRPr>
          </a:p>
          <a:p>
            <a:pPr algn="just"/>
            <a:endParaRPr lang="pl-PL" sz="800" dirty="0">
              <a:solidFill>
                <a:srgbClr val="000066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000066"/>
                </a:solidFill>
              </a:rPr>
              <a:t>W </a:t>
            </a:r>
            <a:r>
              <a:rPr lang="pl-PL" sz="2400" b="1" dirty="0">
                <a:solidFill>
                  <a:srgbClr val="000066"/>
                </a:solidFill>
              </a:rPr>
              <a:t>roku szkolnym 2016/2017 uczniowie klasy VI </a:t>
            </a:r>
            <a:r>
              <a:rPr lang="pl-PL" sz="2400" dirty="0">
                <a:solidFill>
                  <a:srgbClr val="000066"/>
                </a:solidFill>
              </a:rPr>
              <a:t>dotychczasowej sześcioletniej szkoły podstawowej </a:t>
            </a:r>
            <a:r>
              <a:rPr lang="pl-PL" sz="2400" b="1" dirty="0" smtClean="0">
                <a:solidFill>
                  <a:srgbClr val="000066"/>
                </a:solidFill>
              </a:rPr>
              <a:t>podlegają promocji </a:t>
            </a:r>
            <a:r>
              <a:rPr lang="pl-PL" sz="2400" b="1" dirty="0">
                <a:solidFill>
                  <a:srgbClr val="000066"/>
                </a:solidFill>
              </a:rPr>
              <a:t>do klasy VII szkoły </a:t>
            </a:r>
            <a:r>
              <a:rPr lang="pl-PL" sz="2400" b="1" dirty="0" smtClean="0">
                <a:solidFill>
                  <a:srgbClr val="000066"/>
                </a:solidFill>
              </a:rPr>
              <a:t>podstawowej.</a:t>
            </a:r>
            <a:endParaRPr lang="pl-PL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5531" y="2492896"/>
            <a:ext cx="2052213" cy="1256402"/>
          </a:xfrm>
          <a:prstGeom prst="rect">
            <a:avLst/>
          </a:prstGeom>
          <a:solidFill>
            <a:srgbClr val="FFFF99"/>
          </a:solidFill>
          <a:effectLst>
            <a:innerShdw blurRad="165100" dist="76200" dir="196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443392" y="2492896"/>
            <a:ext cx="1656184" cy="1256402"/>
          </a:xfrm>
          <a:prstGeom prst="rect">
            <a:avLst/>
          </a:prstGeom>
          <a:solidFill>
            <a:srgbClr val="FFFF99"/>
          </a:solidFill>
          <a:effectLst>
            <a:innerShdw blurRad="215900" dist="50800" dir="1962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346560" y="2492892"/>
            <a:ext cx="2402526" cy="1256406"/>
          </a:xfrm>
          <a:prstGeom prst="rect">
            <a:avLst/>
          </a:prstGeom>
          <a:solidFill>
            <a:srgbClr val="FFFF99"/>
          </a:solidFill>
          <a:effectLst>
            <a:innerShdw blurRad="190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03113" y="259284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liceum </a:t>
            </a:r>
            <a:r>
              <a:rPr lang="pl-PL" sz="2400" b="1" dirty="0" err="1" smtClean="0">
                <a:solidFill>
                  <a:srgbClr val="000066"/>
                </a:solidFill>
              </a:rPr>
              <a:t>ogól</a:t>
            </a:r>
            <a:r>
              <a:rPr lang="pl-PL" sz="2400" b="1" dirty="0" smtClean="0">
                <a:solidFill>
                  <a:srgbClr val="000066"/>
                </a:solidFill>
              </a:rPr>
              <a:t>.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(4-letnie)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359969" y="2592848"/>
            <a:ext cx="182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technikum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(5-letnie)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00814" y="2579747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branżowa szkoła I stopnia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(3-letnia)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625789" y="404666"/>
            <a:ext cx="6336704" cy="1080119"/>
          </a:xfrm>
          <a:prstGeom prst="ellipse">
            <a:avLst/>
          </a:prstGeom>
          <a:solidFill>
            <a:srgbClr val="CCFFFF"/>
          </a:solidFill>
          <a:effectLst>
            <a:innerShdw blurRad="393700" dist="114300" dir="1434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2906400" y="41252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66"/>
                </a:solidFill>
              </a:rPr>
              <a:t>szkoła podstawowa </a:t>
            </a:r>
          </a:p>
          <a:p>
            <a:pPr algn="ctr"/>
            <a:r>
              <a:rPr lang="pl-PL" sz="2800" dirty="0" smtClean="0">
                <a:solidFill>
                  <a:srgbClr val="000066"/>
                </a:solidFill>
              </a:rPr>
              <a:t>(8-letnia) - egzamin</a:t>
            </a:r>
            <a:endParaRPr lang="pl-PL" sz="2800" dirty="0">
              <a:solidFill>
                <a:srgbClr val="000066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20272" y="2492896"/>
            <a:ext cx="1800200" cy="1256402"/>
          </a:xfrm>
          <a:prstGeom prst="rect">
            <a:avLst/>
          </a:prstGeom>
          <a:solidFill>
            <a:srgbClr val="FFFF99"/>
          </a:solidFill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7048790" y="2489096"/>
            <a:ext cx="1827405" cy="1169551"/>
          </a:xfrm>
          <a:prstGeom prst="rect">
            <a:avLst/>
          </a:prstGeom>
          <a:noFill/>
          <a:effectLst>
            <a:innerShdw blurRad="228600" dist="8001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err="1" smtClean="0">
                <a:solidFill>
                  <a:srgbClr val="000066"/>
                </a:solidFill>
              </a:rPr>
              <a:t>specj</a:t>
            </a:r>
            <a:r>
              <a:rPr lang="pl-PL" sz="2300" b="1" dirty="0" smtClean="0">
                <a:solidFill>
                  <a:srgbClr val="000066"/>
                </a:solidFill>
              </a:rPr>
              <a:t>. </a:t>
            </a:r>
            <a:r>
              <a:rPr lang="pl-PL" sz="2300" b="1" dirty="0" err="1" smtClean="0">
                <a:solidFill>
                  <a:srgbClr val="000066"/>
                </a:solidFill>
              </a:rPr>
              <a:t>przysp</a:t>
            </a:r>
            <a:r>
              <a:rPr lang="pl-PL" sz="2300" b="1" dirty="0" smtClean="0">
                <a:solidFill>
                  <a:srgbClr val="000066"/>
                </a:solidFill>
              </a:rPr>
              <a:t>. do pracy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(3-letnia)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346560" y="5157192"/>
            <a:ext cx="2402526" cy="1152128"/>
          </a:xfrm>
          <a:prstGeom prst="rect">
            <a:avLst/>
          </a:prstGeom>
          <a:solidFill>
            <a:srgbClr val="FFFF99"/>
          </a:solidFill>
          <a:effectLst>
            <a:innerShdw blurRad="1651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4361131" y="5158768"/>
            <a:ext cx="2402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branżowa szkoła II stopnia</a:t>
            </a:r>
          </a:p>
          <a:p>
            <a:pPr algn="ctr"/>
            <a:r>
              <a:rPr lang="pl-PL" sz="2300" dirty="0" smtClean="0">
                <a:solidFill>
                  <a:srgbClr val="000066"/>
                </a:solidFill>
              </a:rPr>
              <a:t>(2-letnia)</a:t>
            </a:r>
            <a:endParaRPr lang="pl-PL" sz="2300" dirty="0">
              <a:solidFill>
                <a:srgbClr val="000066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flipH="1">
            <a:off x="1256814" y="3749298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15531" y="4132488"/>
            <a:ext cx="20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66"/>
                </a:solidFill>
              </a:rPr>
              <a:t>egzamin maturalny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3274290" y="3709104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50344" y="413248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egzamin maturalny, egzamin – kwalifikacje zawodowe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7978428" y="3709103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7186340" y="417613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kwalifikacje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w danym zawodzie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H="1">
            <a:off x="5579680" y="3709102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4572000" y="41324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kwalifikacje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w danym zawodzie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5547823" y="4699198"/>
            <a:ext cx="6902" cy="313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6798883" y="5609816"/>
            <a:ext cx="249907" cy="267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7020272" y="5743544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66"/>
                </a:solidFill>
              </a:rPr>
              <a:t>kwalifikacje zawodowe, egzamin maturalny - technik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34" name="Łącznik prostoliniowy 33"/>
          <p:cNvCxnSpPr>
            <a:stCxn id="13" idx="4"/>
          </p:cNvCxnSpPr>
          <p:nvPr/>
        </p:nvCxnSpPr>
        <p:spPr>
          <a:xfrm>
            <a:off x="4794141" y="1484785"/>
            <a:ext cx="0" cy="216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>
            <a:off x="1231422" y="1700808"/>
            <a:ext cx="66811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endCxn id="5" idx="0"/>
          </p:cNvCxnSpPr>
          <p:nvPr/>
        </p:nvCxnSpPr>
        <p:spPr>
          <a:xfrm>
            <a:off x="1241637" y="1700808"/>
            <a:ext cx="1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endCxn id="6" idx="0"/>
          </p:cNvCxnSpPr>
          <p:nvPr/>
        </p:nvCxnSpPr>
        <p:spPr>
          <a:xfrm>
            <a:off x="3271484" y="1700808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endCxn id="7" idx="0"/>
          </p:cNvCxnSpPr>
          <p:nvPr/>
        </p:nvCxnSpPr>
        <p:spPr>
          <a:xfrm>
            <a:off x="5524950" y="1700808"/>
            <a:ext cx="22873" cy="792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>
            <a:endCxn id="18" idx="0"/>
          </p:cNvCxnSpPr>
          <p:nvPr/>
        </p:nvCxnSpPr>
        <p:spPr>
          <a:xfrm>
            <a:off x="7912577" y="1700808"/>
            <a:ext cx="7795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5531" y="2489096"/>
            <a:ext cx="2052213" cy="1260202"/>
          </a:xfrm>
          <a:prstGeom prst="rect">
            <a:avLst/>
          </a:prstGeom>
          <a:solidFill>
            <a:srgbClr val="FFFF99"/>
          </a:solidFill>
          <a:effectLst>
            <a:innerShdw blurRad="2540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443392" y="2492896"/>
            <a:ext cx="1656184" cy="1256402"/>
          </a:xfrm>
          <a:prstGeom prst="rect">
            <a:avLst/>
          </a:prstGeom>
          <a:solidFill>
            <a:srgbClr val="FFFF99"/>
          </a:solidFill>
          <a:effectLst>
            <a:innerShdw blurRad="1905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346560" y="2492896"/>
            <a:ext cx="2402526" cy="1256402"/>
          </a:xfrm>
          <a:prstGeom prst="rect">
            <a:avLst/>
          </a:prstGeom>
          <a:solidFill>
            <a:srgbClr val="FFFF99"/>
          </a:solidFill>
          <a:effectLst>
            <a:innerShdw blurRad="304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03113" y="259284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liceum </a:t>
            </a:r>
            <a:r>
              <a:rPr lang="pl-PL" sz="2400" b="1" dirty="0" err="1" smtClean="0">
                <a:solidFill>
                  <a:srgbClr val="000066"/>
                </a:solidFill>
              </a:rPr>
              <a:t>ogól</a:t>
            </a:r>
            <a:r>
              <a:rPr lang="pl-PL" sz="2400" b="1" dirty="0" smtClean="0">
                <a:solidFill>
                  <a:srgbClr val="000066"/>
                </a:solidFill>
              </a:rPr>
              <a:t>.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(3-letnie)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359969" y="2592848"/>
            <a:ext cx="182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technikum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(4-letnie)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00814" y="2579747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branżowa szkoła I stopnia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(3-letnia)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625789" y="404666"/>
            <a:ext cx="6336704" cy="1080119"/>
          </a:xfrm>
          <a:prstGeom prst="ellipse">
            <a:avLst/>
          </a:prstGeom>
          <a:solidFill>
            <a:srgbClr val="CCFFFF"/>
          </a:solidFill>
          <a:effectLst>
            <a:innerShdw blurRad="330200" dist="1016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2317674" y="436893"/>
            <a:ext cx="4748515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66"/>
                </a:solidFill>
              </a:rPr>
              <a:t>gimnazjum – klasy II i III</a:t>
            </a:r>
          </a:p>
          <a:p>
            <a:pPr algn="ctr"/>
            <a:r>
              <a:rPr lang="pl-PL" sz="2800" dirty="0" smtClean="0">
                <a:solidFill>
                  <a:srgbClr val="000066"/>
                </a:solidFill>
              </a:rPr>
              <a:t>egzamin gimnazjalny</a:t>
            </a:r>
            <a:endParaRPr lang="pl-PL" sz="2800" dirty="0">
              <a:solidFill>
                <a:srgbClr val="000066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>
            <a:off x="874133" y="1702318"/>
            <a:ext cx="730168" cy="536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2906400" y="1700806"/>
            <a:ext cx="730168" cy="536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5159866" y="1724838"/>
            <a:ext cx="730168" cy="536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7020272" y="2492896"/>
            <a:ext cx="1800200" cy="1256402"/>
          </a:xfrm>
          <a:prstGeom prst="rect">
            <a:avLst/>
          </a:prstGeom>
          <a:solidFill>
            <a:srgbClr val="FFFF99"/>
          </a:solidFill>
          <a:effectLst>
            <a:innerShdw blurRad="254000" dist="762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7048790" y="2489096"/>
            <a:ext cx="1827405" cy="116955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err="1" smtClean="0">
                <a:solidFill>
                  <a:srgbClr val="000066"/>
                </a:solidFill>
              </a:rPr>
              <a:t>specj</a:t>
            </a:r>
            <a:r>
              <a:rPr lang="pl-PL" sz="2300" b="1" dirty="0" smtClean="0">
                <a:solidFill>
                  <a:srgbClr val="000066"/>
                </a:solidFill>
              </a:rPr>
              <a:t>. </a:t>
            </a:r>
            <a:r>
              <a:rPr lang="pl-PL" sz="2300" b="1" dirty="0" err="1" smtClean="0">
                <a:solidFill>
                  <a:srgbClr val="000066"/>
                </a:solidFill>
              </a:rPr>
              <a:t>przysp</a:t>
            </a:r>
            <a:r>
              <a:rPr lang="pl-PL" sz="2300" b="1" dirty="0" smtClean="0">
                <a:solidFill>
                  <a:srgbClr val="000066"/>
                </a:solidFill>
              </a:rPr>
              <a:t>. do pracy</a:t>
            </a:r>
          </a:p>
          <a:p>
            <a:pPr algn="ctr"/>
            <a:r>
              <a:rPr lang="pl-PL" sz="2400" dirty="0" smtClean="0">
                <a:solidFill>
                  <a:srgbClr val="000066"/>
                </a:solidFill>
              </a:rPr>
              <a:t>(3-letnia)</a:t>
            </a:r>
            <a:endParaRPr lang="pl-PL" sz="2400" dirty="0">
              <a:solidFill>
                <a:srgbClr val="000066"/>
              </a:solidFill>
            </a:endParaRPr>
          </a:p>
        </p:txBody>
      </p:sp>
      <p:sp>
        <p:nvSpPr>
          <p:cNvPr id="20" name="Strzałka w dół 19"/>
          <p:cNvSpPr/>
          <p:nvPr/>
        </p:nvSpPr>
        <p:spPr>
          <a:xfrm>
            <a:off x="7555288" y="1700805"/>
            <a:ext cx="730168" cy="536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4346560" y="5157192"/>
            <a:ext cx="2402526" cy="115212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4361131" y="5158768"/>
            <a:ext cx="2402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solidFill>
                  <a:srgbClr val="000066"/>
                </a:solidFill>
              </a:rPr>
              <a:t>branżowa szkoła II stopnia</a:t>
            </a:r>
          </a:p>
          <a:p>
            <a:pPr algn="ctr"/>
            <a:r>
              <a:rPr lang="pl-PL" sz="2300" dirty="0" smtClean="0">
                <a:solidFill>
                  <a:srgbClr val="000066"/>
                </a:solidFill>
              </a:rPr>
              <a:t>(2-letnia)</a:t>
            </a:r>
            <a:endParaRPr lang="pl-PL" sz="2300" dirty="0">
              <a:solidFill>
                <a:srgbClr val="000066"/>
              </a:solidFill>
            </a:endParaRPr>
          </a:p>
        </p:txBody>
      </p:sp>
      <p:cxnSp>
        <p:nvCxnSpPr>
          <p:cNvPr id="24" name="Łącznik prosty ze strzałką 23"/>
          <p:cNvCxnSpPr>
            <a:endCxn id="26" idx="0"/>
          </p:cNvCxnSpPr>
          <p:nvPr/>
        </p:nvCxnSpPr>
        <p:spPr>
          <a:xfrm flipH="1">
            <a:off x="1241638" y="3749298"/>
            <a:ext cx="17596" cy="38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15531" y="4132488"/>
            <a:ext cx="205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66"/>
                </a:solidFill>
              </a:rPr>
              <a:t>egzamin maturalny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 flipH="1">
            <a:off x="3274290" y="3709104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50344" y="413248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egzamin maturalny, egzamin – kwalifikacje zawodowe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7978428" y="3709103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7186340" y="417613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kwalifikacje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w danym zawodzie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H="1">
            <a:off x="5579680" y="3709102"/>
            <a:ext cx="2420" cy="343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4572000" y="4132488"/>
            <a:ext cx="217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66"/>
                </a:solidFill>
              </a:rPr>
              <a:t>kwalifikacje </a:t>
            </a:r>
            <a:br>
              <a:rPr lang="pl-PL" b="1" dirty="0" smtClean="0">
                <a:solidFill>
                  <a:srgbClr val="000066"/>
                </a:solidFill>
              </a:rPr>
            </a:br>
            <a:r>
              <a:rPr lang="pl-PL" b="1" dirty="0" smtClean="0">
                <a:solidFill>
                  <a:srgbClr val="000066"/>
                </a:solidFill>
              </a:rPr>
              <a:t>w danym zawodzie</a:t>
            </a:r>
            <a:endParaRPr lang="pl-PL" b="1" dirty="0">
              <a:solidFill>
                <a:srgbClr val="000066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5547823" y="4699198"/>
            <a:ext cx="6902" cy="313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6798883" y="5609816"/>
            <a:ext cx="249907" cy="267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7020272" y="5743544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66"/>
                </a:solidFill>
              </a:rPr>
              <a:t>kwalifikacje zawodowe, egzamin maturalny - technik</a:t>
            </a:r>
            <a:endParaRPr lang="pl-PL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8" y="2132856"/>
            <a:ext cx="8229600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 smtClean="0">
                <a:solidFill>
                  <a:srgbClr val="000066"/>
                </a:solidFill>
              </a:rPr>
              <a:t>Uczniowie gimnazjów podlegają dotychczas obowiązującym przepisom.</a:t>
            </a:r>
          </a:p>
          <a:p>
            <a:pPr marL="0" indent="0" algn="just">
              <a:buNone/>
            </a:pPr>
            <a:endParaRPr lang="pl-PL" sz="2400" b="1" dirty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0066"/>
                </a:solidFill>
              </a:rPr>
              <a:t>Dotychczasowe przepisy </a:t>
            </a:r>
            <a:r>
              <a:rPr lang="pl-PL" sz="2400" dirty="0">
                <a:solidFill>
                  <a:srgbClr val="000066"/>
                </a:solidFill>
              </a:rPr>
              <a:t>dotyczące szkół </a:t>
            </a:r>
            <a:r>
              <a:rPr lang="pl-PL" sz="2400" dirty="0" smtClean="0">
                <a:solidFill>
                  <a:srgbClr val="000066"/>
                </a:solidFill>
              </a:rPr>
              <a:t>ponadgimnazjalnych, </a:t>
            </a:r>
            <a:r>
              <a:rPr lang="pl-PL" sz="2400" dirty="0">
                <a:solidFill>
                  <a:srgbClr val="000066"/>
                </a:solidFill>
              </a:rPr>
              <a:t>do </a:t>
            </a:r>
            <a:r>
              <a:rPr lang="pl-PL" sz="2400" dirty="0" smtClean="0">
                <a:solidFill>
                  <a:srgbClr val="000066"/>
                </a:solidFill>
              </a:rPr>
              <a:t>czasu wygaśnięcia </a:t>
            </a:r>
            <a:r>
              <a:rPr lang="pl-PL" sz="2400" dirty="0">
                <a:solidFill>
                  <a:srgbClr val="000066"/>
                </a:solidFill>
              </a:rPr>
              <a:t>kształcenia w tych szkołach, </a:t>
            </a:r>
            <a:r>
              <a:rPr lang="pl-PL" sz="2400" dirty="0" smtClean="0">
                <a:solidFill>
                  <a:srgbClr val="000066"/>
                </a:solidFill>
              </a:rPr>
              <a:t>stosuje się nadal.</a:t>
            </a:r>
          </a:p>
          <a:p>
            <a:pPr marL="0" indent="0" algn="just">
              <a:buNone/>
            </a:pPr>
            <a:endParaRPr lang="pl-PL" sz="2400" dirty="0" smtClean="0">
              <a:solidFill>
                <a:srgbClr val="000066"/>
              </a:solidFill>
            </a:endParaRPr>
          </a:p>
        </p:txBody>
      </p:sp>
      <p:pic>
        <p:nvPicPr>
          <p:cNvPr id="4" name="Obraz 1" descr="http://www.kuratorium.katowice.pl/thame/default/images/b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963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2195736" y="203109"/>
            <a:ext cx="4824536" cy="792088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innerShdw blurRad="2159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9792" y="33754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0066"/>
                </a:solidFill>
              </a:rPr>
              <a:t>GIMNAZJA</a:t>
            </a:r>
            <a:endParaRPr lang="pl-PL" sz="2800" b="1" dirty="0">
              <a:solidFill>
                <a:srgbClr val="000066"/>
              </a:solidFill>
            </a:endParaRPr>
          </a:p>
        </p:txBody>
      </p:sp>
      <p:cxnSp>
        <p:nvCxnSpPr>
          <p:cNvPr id="9" name="Łącznik prostoliniowy 8"/>
          <p:cNvCxnSpPr>
            <a:stCxn id="6" idx="2"/>
          </p:cNvCxnSpPr>
          <p:nvPr/>
        </p:nvCxnSpPr>
        <p:spPr>
          <a:xfrm>
            <a:off x="4608004" y="995197"/>
            <a:ext cx="0" cy="41757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2195736" y="1412776"/>
            <a:ext cx="457250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611560" y="2437464"/>
            <a:ext cx="3456384" cy="3456384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000066"/>
            </a:solidFill>
          </a:ln>
          <a:effectLst>
            <a:innerShdw blurRad="330200" dist="1143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5184068" y="2437464"/>
            <a:ext cx="3240360" cy="3456384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000066"/>
            </a:solidFill>
          </a:ln>
          <a:effectLst>
            <a:innerShdw blurRad="393700" dist="889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935596" y="2565191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8-letnia szkoła podstawowa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3 lub 4-letnie liceum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4 lub 5-letnie technikum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szkoła branżowa I stopnia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rgbClr val="00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000066"/>
              </a:solidFill>
            </a:endParaRPr>
          </a:p>
          <a:p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935596" y="1628800"/>
            <a:ext cx="2808312" cy="432048"/>
          </a:xfrm>
          <a:prstGeom prst="roundRect">
            <a:avLst/>
          </a:prstGeom>
          <a:solidFill>
            <a:srgbClr val="CCECFF"/>
          </a:solidFill>
          <a:effectLst>
            <a:innerShdw blurRad="2286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187624" y="158908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WŁĄCZENIE</a:t>
            </a:r>
            <a:endParaRPr lang="pl-PL" sz="2400" b="1" dirty="0">
              <a:solidFill>
                <a:srgbClr val="000066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728151" y="159665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WŁĄCZENIE</a:t>
            </a:r>
            <a:endParaRPr lang="pl-PL" sz="2400" b="1" dirty="0">
              <a:solidFill>
                <a:srgbClr val="000066"/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5364088" y="1615795"/>
            <a:ext cx="2808312" cy="432048"/>
          </a:xfrm>
          <a:prstGeom prst="roundRect">
            <a:avLst/>
          </a:prstGeom>
          <a:solidFill>
            <a:srgbClr val="CCECFF"/>
          </a:solidFill>
          <a:effectLst>
            <a:innerShdw blurRad="2286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436096" y="158428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</a:rPr>
              <a:t>PRZEKSZTAŁCENIE</a:t>
            </a:r>
            <a:endParaRPr lang="pl-PL" sz="2400" b="1" dirty="0">
              <a:solidFill>
                <a:srgbClr val="000066"/>
              </a:solidFill>
            </a:endParaRPr>
          </a:p>
        </p:txBody>
      </p:sp>
      <p:cxnSp>
        <p:nvCxnSpPr>
          <p:cNvPr id="25" name="Łącznik prostoliniowy 24"/>
          <p:cNvCxnSpPr>
            <a:endCxn id="20" idx="0"/>
          </p:cNvCxnSpPr>
          <p:nvPr/>
        </p:nvCxnSpPr>
        <p:spPr>
          <a:xfrm>
            <a:off x="2195736" y="1386062"/>
            <a:ext cx="0" cy="2030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>
            <a:endCxn id="22" idx="0"/>
          </p:cNvCxnSpPr>
          <p:nvPr/>
        </p:nvCxnSpPr>
        <p:spPr>
          <a:xfrm>
            <a:off x="6768244" y="1412776"/>
            <a:ext cx="0" cy="2030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/>
          <p:cNvSpPr txBox="1"/>
          <p:nvPr/>
        </p:nvSpPr>
        <p:spPr>
          <a:xfrm>
            <a:off x="5364088" y="2615573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8-letnia szkoła podstawowa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3 lub 4-letnie liceum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4 lub 5-letnie technikum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000066"/>
                </a:solidFill>
              </a:rPr>
              <a:t>szkoła branżowa I stopnia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rgbClr val="00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solidFill>
                <a:srgbClr val="000066"/>
              </a:solidFill>
            </a:endParaRPr>
          </a:p>
          <a:p>
            <a:endParaRPr lang="pl-PL" dirty="0"/>
          </a:p>
        </p:txBody>
      </p:sp>
      <p:cxnSp>
        <p:nvCxnSpPr>
          <p:cNvPr id="44" name="Łącznik prostoliniowy 43"/>
          <p:cNvCxnSpPr>
            <a:stCxn id="20" idx="2"/>
          </p:cNvCxnSpPr>
          <p:nvPr/>
        </p:nvCxnSpPr>
        <p:spPr>
          <a:xfrm>
            <a:off x="2195736" y="2050746"/>
            <a:ext cx="0" cy="3600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>
            <a:stCxn id="23" idx="2"/>
            <a:endCxn id="14" idx="0"/>
          </p:cNvCxnSpPr>
          <p:nvPr/>
        </p:nvCxnSpPr>
        <p:spPr>
          <a:xfrm>
            <a:off x="6804248" y="2045947"/>
            <a:ext cx="0" cy="391517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1116</Words>
  <Application>Microsoft Office PowerPoint</Application>
  <PresentationFormat>Pokaz na ekranie (4:3)</PresentationFormat>
  <Paragraphs>249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Reforma edukacji</vt:lpstr>
      <vt:lpstr>Plan spotkania: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Kuratorium Oświaty w Katowicach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</dc:creator>
  <cp:lastModifiedBy>ko</cp:lastModifiedBy>
  <cp:revision>179</cp:revision>
  <dcterms:created xsi:type="dcterms:W3CDTF">2017-02-04T19:40:09Z</dcterms:created>
  <dcterms:modified xsi:type="dcterms:W3CDTF">2017-02-13T07:45:40Z</dcterms:modified>
</cp:coreProperties>
</file>